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39"/>
  </p:notesMasterIdLst>
  <p:handoutMasterIdLst>
    <p:handoutMasterId r:id="rId40"/>
  </p:handoutMasterIdLst>
  <p:sldIdLst>
    <p:sldId id="267" r:id="rId2"/>
    <p:sldId id="276" r:id="rId3"/>
    <p:sldId id="270" r:id="rId4"/>
    <p:sldId id="285" r:id="rId5"/>
    <p:sldId id="301" r:id="rId6"/>
    <p:sldId id="291" r:id="rId7"/>
    <p:sldId id="292" r:id="rId8"/>
    <p:sldId id="294" r:id="rId9"/>
    <p:sldId id="271" r:id="rId10"/>
    <p:sldId id="269" r:id="rId11"/>
    <p:sldId id="272" r:id="rId12"/>
    <p:sldId id="302" r:id="rId13"/>
    <p:sldId id="277" r:id="rId14"/>
    <p:sldId id="278" r:id="rId15"/>
    <p:sldId id="306" r:id="rId16"/>
    <p:sldId id="303" r:id="rId17"/>
    <p:sldId id="296" r:id="rId18"/>
    <p:sldId id="297" r:id="rId19"/>
    <p:sldId id="279" r:id="rId20"/>
    <p:sldId id="281" r:id="rId21"/>
    <p:sldId id="298" r:id="rId22"/>
    <p:sldId id="304" r:id="rId23"/>
    <p:sldId id="311" r:id="rId24"/>
    <p:sldId id="307" r:id="rId25"/>
    <p:sldId id="308" r:id="rId26"/>
    <p:sldId id="309" r:id="rId27"/>
    <p:sldId id="310" r:id="rId28"/>
    <p:sldId id="305" r:id="rId29"/>
    <p:sldId id="282" r:id="rId30"/>
    <p:sldId id="283" r:id="rId31"/>
    <p:sldId id="286" r:id="rId32"/>
    <p:sldId id="287" r:id="rId33"/>
    <p:sldId id="288" r:id="rId34"/>
    <p:sldId id="289" r:id="rId35"/>
    <p:sldId id="284" r:id="rId36"/>
    <p:sldId id="299" r:id="rId37"/>
    <p:sldId id="300" r:id="rId38"/>
  </p:sldIdLst>
  <p:sldSz cx="9907588" cy="6858000"/>
  <p:notesSz cx="6792913" cy="9907588"/>
  <p:defaultTextStyle>
    <a:defPPr>
      <a:defRPr lang="en-GB"/>
    </a:defPPr>
    <a:lvl1pPr algn="r" defTabSz="449263" rtl="0"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Arial" charset="0"/>
      </a:defRPr>
    </a:lvl1pPr>
    <a:lvl2pPr marL="742950" indent="-285750" algn="r" defTabSz="449263" rtl="0"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Arial" charset="0"/>
      </a:defRPr>
    </a:lvl2pPr>
    <a:lvl3pPr marL="1143000" indent="-228600" algn="r" defTabSz="449263" rtl="0"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Arial" charset="0"/>
      </a:defRPr>
    </a:lvl3pPr>
    <a:lvl4pPr marL="1600200" indent="-228600" algn="r" defTabSz="449263" rtl="0"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Arial" charset="0"/>
      </a:defRPr>
    </a:lvl4pPr>
    <a:lvl5pPr marL="2057400" indent="-228600" algn="r" defTabSz="449263" rtl="0" eaLnBrk="0" fontAlgn="base" hangingPunct="0">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Arial" charset="0"/>
      </a:defRPr>
    </a:lvl5pPr>
    <a:lvl6pPr marL="2286000" algn="l" defTabSz="914400" rtl="0" eaLnBrk="1" latinLnBrk="0" hangingPunct="1">
      <a:defRPr kern="1200">
        <a:solidFill>
          <a:schemeClr val="bg1"/>
        </a:solidFill>
        <a:latin typeface="Arial" charset="0"/>
        <a:ea typeface="+mn-ea"/>
        <a:cs typeface="Arial" charset="0"/>
      </a:defRPr>
    </a:lvl6pPr>
    <a:lvl7pPr marL="2743200" algn="l" defTabSz="914400" rtl="0" eaLnBrk="1" latinLnBrk="0" hangingPunct="1">
      <a:defRPr kern="1200">
        <a:solidFill>
          <a:schemeClr val="bg1"/>
        </a:solidFill>
        <a:latin typeface="Arial" charset="0"/>
        <a:ea typeface="+mn-ea"/>
        <a:cs typeface="Arial" charset="0"/>
      </a:defRPr>
    </a:lvl7pPr>
    <a:lvl8pPr marL="3200400" algn="l" defTabSz="914400" rtl="0" eaLnBrk="1" latinLnBrk="0" hangingPunct="1">
      <a:defRPr kern="1200">
        <a:solidFill>
          <a:schemeClr val="bg1"/>
        </a:solidFill>
        <a:latin typeface="Arial" charset="0"/>
        <a:ea typeface="+mn-ea"/>
        <a:cs typeface="Arial" charset="0"/>
      </a:defRPr>
    </a:lvl8pPr>
    <a:lvl9pPr marL="3657600" algn="l" defTabSz="914400" rtl="0" eaLnBrk="1" latinLnBrk="0" hangingPunct="1">
      <a:defRPr kern="1200">
        <a:solidFill>
          <a:schemeClr val="bg1"/>
        </a:solidFill>
        <a:latin typeface="Arial" charset="0"/>
        <a:ea typeface="+mn-ea"/>
        <a:cs typeface="Arial" charset="0"/>
      </a:defRPr>
    </a:lvl9pPr>
  </p:defaultTextStyle>
  <p:extLst>
    <p:ext uri="{EFAFB233-063F-42B5-8137-9DF3F51BA10A}">
      <p15:sldGuideLst xmlns:p15="http://schemas.microsoft.com/office/powerpoint/2012/main">
        <p15:guide id="1" orient="horz" pos="2272">
          <p15:clr>
            <a:srgbClr val="A4A3A4"/>
          </p15:clr>
        </p15:guide>
        <p15:guide id="2" pos="8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2111"/>
    <a:srgbClr val="CC0000"/>
    <a:srgbClr val="BC1D0C"/>
    <a:srgbClr val="CCECFF"/>
    <a:srgbClr val="C00000"/>
    <a:srgbClr val="CD1F0D"/>
    <a:srgbClr val="FF0000"/>
    <a:srgbClr val="BC4D51"/>
    <a:srgbClr val="B14950"/>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87946" autoAdjust="0"/>
  </p:normalViewPr>
  <p:slideViewPr>
    <p:cSldViewPr snapToGrid="0">
      <p:cViewPr>
        <p:scale>
          <a:sx n="100" d="100"/>
          <a:sy n="100" d="100"/>
        </p:scale>
        <p:origin x="648" y="67"/>
      </p:cViewPr>
      <p:guideLst>
        <p:guide orient="horz" pos="2272"/>
        <p:guide pos="896"/>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4986"/>
    </p:cViewPr>
  </p:sorterViewPr>
  <p:notesViewPr>
    <p:cSldViewPr snapToGrid="0">
      <p:cViewPr varScale="1">
        <p:scale>
          <a:sx n="93" d="100"/>
          <a:sy n="93" d="100"/>
        </p:scale>
        <p:origin x="-376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hyperlink" Target="https://hal.archives-ouvertes.fr/" TargetMode="External"/><Relationship Id="rId2" Type="http://schemas.openxmlformats.org/officeDocument/2006/relationships/hyperlink" Target="http://arxiv.org/" TargetMode="External"/><Relationship Id="rId1" Type="http://schemas.openxmlformats.org/officeDocument/2006/relationships/hyperlink" Target="http://zenodo.org/"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hal.archives-ouvertes.fr/" TargetMode="External"/><Relationship Id="rId2" Type="http://schemas.openxmlformats.org/officeDocument/2006/relationships/hyperlink" Target="http://arxiv.org/" TargetMode="External"/><Relationship Id="rId1" Type="http://schemas.openxmlformats.org/officeDocument/2006/relationships/hyperlink" Target="http://zenodo.org/"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2C8E55-A2B0-4C97-A227-88F0A331862D}" type="doc">
      <dgm:prSet loTypeId="urn:microsoft.com/office/officeart/2005/8/layout/hProcess9" loCatId="process" qsTypeId="urn:microsoft.com/office/officeart/2005/8/quickstyle/simple3" qsCatId="simple" csTypeId="urn:microsoft.com/office/officeart/2005/8/colors/accent2_1" csCatId="accent2" phldr="1"/>
      <dgm:spPr/>
    </dgm:pt>
    <dgm:pt modelId="{0DAD778A-6726-4706-8431-9E2A037D36CC}">
      <dgm:prSet phldrT="[Texte]"/>
      <dgm:spPr/>
      <dgm:t>
        <a:bodyPr/>
        <a:lstStyle/>
        <a:p>
          <a:r>
            <a:rPr lang="en-GB" dirty="0"/>
            <a:t>RP 1</a:t>
          </a:r>
        </a:p>
        <a:p>
          <a:r>
            <a:rPr lang="en-GB" dirty="0"/>
            <a:t>(M0 to  M18)</a:t>
          </a:r>
        </a:p>
      </dgm:t>
    </dgm:pt>
    <dgm:pt modelId="{F5A717B7-DB83-49C2-8345-10D67709A9B7}" type="parTrans" cxnId="{08A19FAE-4D82-4A46-979F-1F800D2FB45C}">
      <dgm:prSet/>
      <dgm:spPr/>
      <dgm:t>
        <a:bodyPr/>
        <a:lstStyle/>
        <a:p>
          <a:endParaRPr lang="en-GB"/>
        </a:p>
      </dgm:t>
    </dgm:pt>
    <dgm:pt modelId="{2B94929B-2995-4DD8-9B3D-F8D4DC275C19}" type="sibTrans" cxnId="{08A19FAE-4D82-4A46-979F-1F800D2FB45C}">
      <dgm:prSet/>
      <dgm:spPr/>
      <dgm:t>
        <a:bodyPr/>
        <a:lstStyle/>
        <a:p>
          <a:endParaRPr lang="en-GB"/>
        </a:p>
      </dgm:t>
    </dgm:pt>
    <dgm:pt modelId="{1F4AD551-C238-470C-A114-8D45E6BB2929}">
      <dgm:prSet phldrT="[Texte]"/>
      <dgm:spPr/>
      <dgm:t>
        <a:bodyPr/>
        <a:lstStyle/>
        <a:p>
          <a:r>
            <a:rPr lang="en-GB" dirty="0"/>
            <a:t>RP 2</a:t>
          </a:r>
        </a:p>
        <a:p>
          <a:r>
            <a:rPr lang="en-GB" dirty="0"/>
            <a:t>(M19 to M36)</a:t>
          </a:r>
        </a:p>
      </dgm:t>
    </dgm:pt>
    <dgm:pt modelId="{4662B870-00AA-46FF-86BB-F8D65579C106}" type="parTrans" cxnId="{FB0C38C6-44CF-4617-962A-858B2AEAC10D}">
      <dgm:prSet/>
      <dgm:spPr/>
      <dgm:t>
        <a:bodyPr/>
        <a:lstStyle/>
        <a:p>
          <a:endParaRPr lang="fr-FR"/>
        </a:p>
      </dgm:t>
    </dgm:pt>
    <dgm:pt modelId="{BA9C8173-A054-4CF5-B3AC-EC8AB54FF8BD}" type="sibTrans" cxnId="{FB0C38C6-44CF-4617-962A-858B2AEAC10D}">
      <dgm:prSet/>
      <dgm:spPr/>
      <dgm:t>
        <a:bodyPr/>
        <a:lstStyle/>
        <a:p>
          <a:endParaRPr lang="fr-FR"/>
        </a:p>
      </dgm:t>
    </dgm:pt>
    <dgm:pt modelId="{BF7B60DD-E981-4548-9F41-036D52D1D24D}">
      <dgm:prSet phldrT="[Texte]"/>
      <dgm:spPr/>
      <dgm:t>
        <a:bodyPr/>
        <a:lstStyle/>
        <a:p>
          <a:r>
            <a:rPr lang="en-GB" dirty="0"/>
            <a:t>RP 3</a:t>
          </a:r>
        </a:p>
        <a:p>
          <a:r>
            <a:rPr lang="en-GB" dirty="0"/>
            <a:t>(M37 to M48)</a:t>
          </a:r>
        </a:p>
      </dgm:t>
    </dgm:pt>
    <dgm:pt modelId="{6060F8BA-2124-4F8A-BC6D-CDE1E366968A}" type="parTrans" cxnId="{47704F70-C813-4D8D-BD72-05C812CBD861}">
      <dgm:prSet/>
      <dgm:spPr/>
      <dgm:t>
        <a:bodyPr/>
        <a:lstStyle/>
        <a:p>
          <a:endParaRPr lang="fr-FR"/>
        </a:p>
      </dgm:t>
    </dgm:pt>
    <dgm:pt modelId="{C05B73D8-BB74-4DB5-ABEC-CB5219C8BFDF}" type="sibTrans" cxnId="{47704F70-C813-4D8D-BD72-05C812CBD861}">
      <dgm:prSet/>
      <dgm:spPr/>
      <dgm:t>
        <a:bodyPr/>
        <a:lstStyle/>
        <a:p>
          <a:endParaRPr lang="fr-FR"/>
        </a:p>
      </dgm:t>
    </dgm:pt>
    <dgm:pt modelId="{20B16BEF-4932-41D8-BB20-2B4265BCEF8D}" type="pres">
      <dgm:prSet presAssocID="{072C8E55-A2B0-4C97-A227-88F0A331862D}" presName="CompostProcess" presStyleCnt="0">
        <dgm:presLayoutVars>
          <dgm:dir/>
          <dgm:resizeHandles val="exact"/>
        </dgm:presLayoutVars>
      </dgm:prSet>
      <dgm:spPr/>
    </dgm:pt>
    <dgm:pt modelId="{8EEBE6E6-BCF4-4B51-89CF-B284C60FFFDC}" type="pres">
      <dgm:prSet presAssocID="{072C8E55-A2B0-4C97-A227-88F0A331862D}" presName="arrow" presStyleLbl="bgShp" presStyleIdx="0" presStyleCnt="1" custScaleX="117400"/>
      <dgm:spPr/>
    </dgm:pt>
    <dgm:pt modelId="{AD71AE84-1DBB-4396-BF31-DCAFA9B0E97F}" type="pres">
      <dgm:prSet presAssocID="{072C8E55-A2B0-4C97-A227-88F0A331862D}" presName="linearProcess" presStyleCnt="0"/>
      <dgm:spPr/>
    </dgm:pt>
    <dgm:pt modelId="{DB456ED0-9F4E-45EC-B337-4CD860C73159}" type="pres">
      <dgm:prSet presAssocID="{0DAD778A-6726-4706-8431-9E2A037D36CC}" presName="textNode" presStyleLbl="node1" presStyleIdx="0" presStyleCnt="3" custScaleX="85923" custScaleY="84202" custLinFactX="-9733" custLinFactNeighborX="-100000" custLinFactNeighborY="2578">
        <dgm:presLayoutVars>
          <dgm:bulletEnabled val="1"/>
        </dgm:presLayoutVars>
      </dgm:prSet>
      <dgm:spPr/>
    </dgm:pt>
    <dgm:pt modelId="{11C7378B-D9D5-40C4-8DA9-D5D0CB3AB7DB}" type="pres">
      <dgm:prSet presAssocID="{2B94929B-2995-4DD8-9B3D-F8D4DC275C19}" presName="sibTrans" presStyleCnt="0"/>
      <dgm:spPr/>
    </dgm:pt>
    <dgm:pt modelId="{E9F74A1F-6A3D-4F4B-AE87-38630F9476EF}" type="pres">
      <dgm:prSet presAssocID="{1F4AD551-C238-470C-A114-8D45E6BB2929}" presName="textNode" presStyleLbl="node1" presStyleIdx="1" presStyleCnt="3" custScaleX="85923" custScaleY="84202" custLinFactX="-12511" custLinFactNeighborX="-100000" custLinFactNeighborY="-539">
        <dgm:presLayoutVars>
          <dgm:bulletEnabled val="1"/>
        </dgm:presLayoutVars>
      </dgm:prSet>
      <dgm:spPr/>
    </dgm:pt>
    <dgm:pt modelId="{ECA9A383-6118-456A-B03C-ECF61CE6D973}" type="pres">
      <dgm:prSet presAssocID="{BA9C8173-A054-4CF5-B3AC-EC8AB54FF8BD}" presName="sibTrans" presStyleCnt="0"/>
      <dgm:spPr/>
    </dgm:pt>
    <dgm:pt modelId="{20CCE744-8D6D-479C-A89E-65AFAC0C80A8}" type="pres">
      <dgm:prSet presAssocID="{BF7B60DD-E981-4548-9F41-036D52D1D24D}" presName="textNode" presStyleLbl="node1" presStyleIdx="2" presStyleCnt="3" custScaleX="85923" custScaleY="84202" custLinFactX="-14579" custLinFactNeighborX="-100000" custLinFactNeighborY="2747">
        <dgm:presLayoutVars>
          <dgm:bulletEnabled val="1"/>
        </dgm:presLayoutVars>
      </dgm:prSet>
      <dgm:spPr/>
    </dgm:pt>
  </dgm:ptLst>
  <dgm:cxnLst>
    <dgm:cxn modelId="{50FBEB2A-CD1B-496B-8D55-3C88FCFF3B56}" type="presOf" srcId="{072C8E55-A2B0-4C97-A227-88F0A331862D}" destId="{20B16BEF-4932-41D8-BB20-2B4265BCEF8D}" srcOrd="0" destOrd="0" presId="urn:microsoft.com/office/officeart/2005/8/layout/hProcess9"/>
    <dgm:cxn modelId="{AB47285F-AA5A-4D0E-92F3-910760A75AD9}" type="presOf" srcId="{1F4AD551-C238-470C-A114-8D45E6BB2929}" destId="{E9F74A1F-6A3D-4F4B-AE87-38630F9476EF}" srcOrd="0" destOrd="0" presId="urn:microsoft.com/office/officeart/2005/8/layout/hProcess9"/>
    <dgm:cxn modelId="{47704F70-C813-4D8D-BD72-05C812CBD861}" srcId="{072C8E55-A2B0-4C97-A227-88F0A331862D}" destId="{BF7B60DD-E981-4548-9F41-036D52D1D24D}" srcOrd="2" destOrd="0" parTransId="{6060F8BA-2124-4F8A-BC6D-CDE1E366968A}" sibTransId="{C05B73D8-BB74-4DB5-ABEC-CB5219C8BFDF}"/>
    <dgm:cxn modelId="{08A19FAE-4D82-4A46-979F-1F800D2FB45C}" srcId="{072C8E55-A2B0-4C97-A227-88F0A331862D}" destId="{0DAD778A-6726-4706-8431-9E2A037D36CC}" srcOrd="0" destOrd="0" parTransId="{F5A717B7-DB83-49C2-8345-10D67709A9B7}" sibTransId="{2B94929B-2995-4DD8-9B3D-F8D4DC275C19}"/>
    <dgm:cxn modelId="{FB0C38C6-44CF-4617-962A-858B2AEAC10D}" srcId="{072C8E55-A2B0-4C97-A227-88F0A331862D}" destId="{1F4AD551-C238-470C-A114-8D45E6BB2929}" srcOrd="1" destOrd="0" parTransId="{4662B870-00AA-46FF-86BB-F8D65579C106}" sibTransId="{BA9C8173-A054-4CF5-B3AC-EC8AB54FF8BD}"/>
    <dgm:cxn modelId="{6BB906F2-A1F0-41CE-B10C-C56C7D04E571}" type="presOf" srcId="{BF7B60DD-E981-4548-9F41-036D52D1D24D}" destId="{20CCE744-8D6D-479C-A89E-65AFAC0C80A8}" srcOrd="0" destOrd="0" presId="urn:microsoft.com/office/officeart/2005/8/layout/hProcess9"/>
    <dgm:cxn modelId="{F8657DF8-E377-4B2E-990E-BD0DF39E978A}" type="presOf" srcId="{0DAD778A-6726-4706-8431-9E2A037D36CC}" destId="{DB456ED0-9F4E-45EC-B337-4CD860C73159}" srcOrd="0" destOrd="0" presId="urn:microsoft.com/office/officeart/2005/8/layout/hProcess9"/>
    <dgm:cxn modelId="{D1CD195F-5789-4247-A60F-EE5434838557}" type="presParOf" srcId="{20B16BEF-4932-41D8-BB20-2B4265BCEF8D}" destId="{8EEBE6E6-BCF4-4B51-89CF-B284C60FFFDC}" srcOrd="0" destOrd="0" presId="urn:microsoft.com/office/officeart/2005/8/layout/hProcess9"/>
    <dgm:cxn modelId="{A6068605-8148-4727-B5A8-407B2EF654E2}" type="presParOf" srcId="{20B16BEF-4932-41D8-BB20-2B4265BCEF8D}" destId="{AD71AE84-1DBB-4396-BF31-DCAFA9B0E97F}" srcOrd="1" destOrd="0" presId="urn:microsoft.com/office/officeart/2005/8/layout/hProcess9"/>
    <dgm:cxn modelId="{2E5D0EC3-35F0-4204-967F-9E9086BB3454}" type="presParOf" srcId="{AD71AE84-1DBB-4396-BF31-DCAFA9B0E97F}" destId="{DB456ED0-9F4E-45EC-B337-4CD860C73159}" srcOrd="0" destOrd="0" presId="urn:microsoft.com/office/officeart/2005/8/layout/hProcess9"/>
    <dgm:cxn modelId="{F16A1105-04A5-42E7-AC42-68C9F74A3D99}" type="presParOf" srcId="{AD71AE84-1DBB-4396-BF31-DCAFA9B0E97F}" destId="{11C7378B-D9D5-40C4-8DA9-D5D0CB3AB7DB}" srcOrd="1" destOrd="0" presId="urn:microsoft.com/office/officeart/2005/8/layout/hProcess9"/>
    <dgm:cxn modelId="{1DCB3ABD-06DD-4560-A7C5-398CDD5E3123}" type="presParOf" srcId="{AD71AE84-1DBB-4396-BF31-DCAFA9B0E97F}" destId="{E9F74A1F-6A3D-4F4B-AE87-38630F9476EF}" srcOrd="2" destOrd="0" presId="urn:microsoft.com/office/officeart/2005/8/layout/hProcess9"/>
    <dgm:cxn modelId="{81782CCC-31FB-469D-A0EA-EB983C4F32B2}" type="presParOf" srcId="{AD71AE84-1DBB-4396-BF31-DCAFA9B0E97F}" destId="{ECA9A383-6118-456A-B03C-ECF61CE6D973}" srcOrd="3" destOrd="0" presId="urn:microsoft.com/office/officeart/2005/8/layout/hProcess9"/>
    <dgm:cxn modelId="{B78A324B-ECE0-4CFE-83E6-0A70E02C024B}" type="presParOf" srcId="{AD71AE84-1DBB-4396-BF31-DCAFA9B0E97F}" destId="{20CCE744-8D6D-479C-A89E-65AFAC0C80A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F1697-1E63-413D-A5EC-9011F104631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fr-FR"/>
        </a:p>
      </dgm:t>
    </dgm:pt>
    <dgm:pt modelId="{0A5A2D8B-D41A-406A-94FC-8A97FE077112}">
      <dgm:prSet phldrT="[Texte]" custT="1"/>
      <dgm:spPr>
        <a:solidFill>
          <a:schemeClr val="accent2">
            <a:lumMod val="60000"/>
            <a:lumOff val="40000"/>
          </a:schemeClr>
        </a:solidFill>
      </dgm:spPr>
      <dgm:t>
        <a:bodyPr/>
        <a:lstStyle/>
        <a:p>
          <a:r>
            <a:rPr lang="fr-FR" sz="1800" dirty="0"/>
            <a:t>LINKAGE</a:t>
          </a:r>
        </a:p>
        <a:p>
          <a:r>
            <a:rPr lang="fr-FR" sz="1400" dirty="0"/>
            <a:t>https://www.openaire.eu/</a:t>
          </a:r>
          <a:endParaRPr lang="fr-FR" sz="1000" dirty="0"/>
        </a:p>
      </dgm:t>
    </dgm:pt>
    <dgm:pt modelId="{06BC148E-439B-4502-8E86-6A2B76758F45}" type="parTrans" cxnId="{7E35644E-C17E-4F4A-933F-DAADD6CFDE1E}">
      <dgm:prSet/>
      <dgm:spPr/>
      <dgm:t>
        <a:bodyPr/>
        <a:lstStyle/>
        <a:p>
          <a:endParaRPr lang="fr-FR"/>
        </a:p>
      </dgm:t>
    </dgm:pt>
    <dgm:pt modelId="{CCE01A7A-EA98-4F94-9C7F-4665B99525C7}" type="sibTrans" cxnId="{7E35644E-C17E-4F4A-933F-DAADD6CFDE1E}">
      <dgm:prSet/>
      <dgm:spPr/>
      <dgm:t>
        <a:bodyPr/>
        <a:lstStyle/>
        <a:p>
          <a:endParaRPr lang="fr-FR"/>
        </a:p>
      </dgm:t>
    </dgm:pt>
    <dgm:pt modelId="{F562F98E-3965-414C-AB33-CC363F141B64}">
      <dgm:prSet phldrT="[Texte]" custT="1"/>
      <dgm:spPr>
        <a:solidFill>
          <a:srgbClr val="B14950"/>
        </a:solidFill>
      </dgm:spPr>
      <dgm:t>
        <a:bodyPr/>
        <a:lstStyle/>
        <a:p>
          <a:pPr algn="ctr"/>
          <a:r>
            <a:rPr lang="fr-FR" sz="1400" dirty="0"/>
            <a:t>DATA</a:t>
          </a:r>
        </a:p>
        <a:p>
          <a:pPr algn="ctr"/>
          <a:r>
            <a:rPr lang="en-US" sz="1100" dirty="0">
              <a:hlinkClick xmlns:r="http://schemas.openxmlformats.org/officeDocument/2006/relationships" r:id="rId1"/>
            </a:rPr>
            <a:t>http://zenodo.org/</a:t>
          </a:r>
          <a:r>
            <a:rPr lang="fr-FR" sz="1100" dirty="0"/>
            <a:t> </a:t>
          </a:r>
        </a:p>
      </dgm:t>
    </dgm:pt>
    <dgm:pt modelId="{9928832A-DAAB-4E6E-8957-8F0AB8127F96}" type="parTrans" cxnId="{1E4C7913-A44C-4807-B8CC-FA2FD037C4C1}">
      <dgm:prSet/>
      <dgm:spPr>
        <a:ln>
          <a:solidFill>
            <a:schemeClr val="tx1"/>
          </a:solidFill>
        </a:ln>
      </dgm:spPr>
      <dgm:t>
        <a:bodyPr/>
        <a:lstStyle/>
        <a:p>
          <a:endParaRPr lang="fr-FR"/>
        </a:p>
      </dgm:t>
    </dgm:pt>
    <dgm:pt modelId="{E5C47BED-6D71-46E8-B886-32FBC49D3623}" type="sibTrans" cxnId="{1E4C7913-A44C-4807-B8CC-FA2FD037C4C1}">
      <dgm:prSet/>
      <dgm:spPr/>
      <dgm:t>
        <a:bodyPr/>
        <a:lstStyle/>
        <a:p>
          <a:endParaRPr lang="fr-FR"/>
        </a:p>
      </dgm:t>
    </dgm:pt>
    <dgm:pt modelId="{CF9F11E4-ECCE-4B60-A8CC-BAE227DAA266}">
      <dgm:prSet phldrT="[Texte]" custT="1"/>
      <dgm:spPr>
        <a:solidFill>
          <a:srgbClr val="3366CC"/>
        </a:solidFill>
      </dgm:spPr>
      <dgm:t>
        <a:bodyPr/>
        <a:lstStyle/>
        <a:p>
          <a:r>
            <a:rPr lang="fr-FR" sz="1400" dirty="0"/>
            <a:t>POST-PRINT</a:t>
          </a:r>
          <a:endParaRPr lang="fr-FR" sz="1200" dirty="0"/>
        </a:p>
        <a:p>
          <a:r>
            <a:rPr lang="en-US" sz="1200" dirty="0">
              <a:hlinkClick xmlns:r="http://schemas.openxmlformats.org/officeDocument/2006/relationships" r:id="rId2"/>
            </a:rPr>
            <a:t>http://arxiv.org/</a:t>
          </a:r>
          <a:endParaRPr lang="en-US" sz="1200" dirty="0"/>
        </a:p>
        <a:p>
          <a:r>
            <a:rPr lang="en-US" sz="1200" dirty="0">
              <a:hlinkClick xmlns:r="http://schemas.openxmlformats.org/officeDocument/2006/relationships" r:id="rId3"/>
            </a:rPr>
            <a:t>https://hal.archives-ouvertes.fr/</a:t>
          </a:r>
          <a:endParaRPr lang="fr-FR" sz="1200" dirty="0"/>
        </a:p>
      </dgm:t>
    </dgm:pt>
    <dgm:pt modelId="{461105AD-78E1-4F45-B5D0-F73AD03D49A1}" type="parTrans" cxnId="{167FC28E-0EF8-4AA8-A76D-63590088A6D8}">
      <dgm:prSet/>
      <dgm:spPr>
        <a:ln>
          <a:solidFill>
            <a:schemeClr val="tx1"/>
          </a:solidFill>
        </a:ln>
      </dgm:spPr>
      <dgm:t>
        <a:bodyPr/>
        <a:lstStyle/>
        <a:p>
          <a:endParaRPr lang="fr-FR"/>
        </a:p>
      </dgm:t>
    </dgm:pt>
    <dgm:pt modelId="{604BD89C-D0EE-47F5-9F7F-93FE96F2E166}" type="sibTrans" cxnId="{167FC28E-0EF8-4AA8-A76D-63590088A6D8}">
      <dgm:prSet/>
      <dgm:spPr/>
      <dgm:t>
        <a:bodyPr/>
        <a:lstStyle/>
        <a:p>
          <a:endParaRPr lang="fr-FR"/>
        </a:p>
      </dgm:t>
    </dgm:pt>
    <dgm:pt modelId="{CBC15700-102D-4145-A3E8-714A2F02C8BD}">
      <dgm:prSet phldrT="[Texte]"/>
      <dgm:spPr>
        <a:solidFill>
          <a:schemeClr val="accent2">
            <a:lumMod val="60000"/>
            <a:lumOff val="40000"/>
          </a:schemeClr>
        </a:solidFill>
      </dgm:spPr>
      <dgm:t>
        <a:bodyPr/>
        <a:lstStyle/>
        <a:p>
          <a:pPr algn="r"/>
          <a:r>
            <a:rPr lang="fr-FR" dirty="0"/>
            <a:t>OPENACCESS</a:t>
          </a:r>
        </a:p>
      </dgm:t>
    </dgm:pt>
    <dgm:pt modelId="{D91C32C4-D01F-4FE7-A204-7B4CF491EDE2}" type="parTrans" cxnId="{34C44AA2-F962-4EFE-9251-D0A3CDFF2A50}">
      <dgm:prSet/>
      <dgm:spPr>
        <a:ln>
          <a:solidFill>
            <a:schemeClr val="tx1"/>
          </a:solidFill>
        </a:ln>
      </dgm:spPr>
      <dgm:t>
        <a:bodyPr/>
        <a:lstStyle/>
        <a:p>
          <a:endParaRPr lang="fr-FR"/>
        </a:p>
      </dgm:t>
    </dgm:pt>
    <dgm:pt modelId="{4F458807-CDFB-4ED5-898F-75B119E4DEC1}" type="sibTrans" cxnId="{34C44AA2-F962-4EFE-9251-D0A3CDFF2A50}">
      <dgm:prSet/>
      <dgm:spPr/>
      <dgm:t>
        <a:bodyPr/>
        <a:lstStyle/>
        <a:p>
          <a:endParaRPr lang="fr-FR"/>
        </a:p>
      </dgm:t>
    </dgm:pt>
    <dgm:pt modelId="{FD3EC34D-E138-4344-9C8B-00BF40EA0047}">
      <dgm:prSet phldrT="[Texte]" custT="1"/>
      <dgm:spPr>
        <a:solidFill>
          <a:srgbClr val="66CCFF"/>
        </a:solidFill>
      </dgm:spPr>
      <dgm:t>
        <a:bodyPr/>
        <a:lstStyle/>
        <a:p>
          <a:r>
            <a:rPr lang="fr-FR" sz="1400" dirty="0"/>
            <a:t>JOURNAL</a:t>
          </a:r>
          <a:endParaRPr lang="fr-FR" sz="1200" dirty="0"/>
        </a:p>
        <a:p>
          <a:r>
            <a:rPr lang="fr-FR" sz="1200" dirty="0"/>
            <a:t>Max 6months embargo</a:t>
          </a:r>
          <a:endParaRPr lang="fr-FR" sz="800" dirty="0"/>
        </a:p>
      </dgm:t>
    </dgm:pt>
    <dgm:pt modelId="{0D31FD39-388B-4AD6-A13B-F6DC421B52E0}" type="parTrans" cxnId="{C3E484B6-5564-4C6F-A4D3-A23615D43F48}">
      <dgm:prSet/>
      <dgm:spPr>
        <a:ln>
          <a:solidFill>
            <a:schemeClr val="tx1"/>
          </a:solidFill>
        </a:ln>
      </dgm:spPr>
      <dgm:t>
        <a:bodyPr/>
        <a:lstStyle/>
        <a:p>
          <a:endParaRPr lang="fr-FR"/>
        </a:p>
      </dgm:t>
    </dgm:pt>
    <dgm:pt modelId="{3C92CFC5-4CA0-48EB-B7B2-8BC8A12ED27C}" type="sibTrans" cxnId="{C3E484B6-5564-4C6F-A4D3-A23615D43F48}">
      <dgm:prSet/>
      <dgm:spPr/>
      <dgm:t>
        <a:bodyPr/>
        <a:lstStyle/>
        <a:p>
          <a:endParaRPr lang="fr-FR"/>
        </a:p>
      </dgm:t>
    </dgm:pt>
    <dgm:pt modelId="{F5FF5493-CAE5-4F50-9CD4-CFA594246ABD}" type="pres">
      <dgm:prSet presAssocID="{2C0F1697-1E63-413D-A5EC-9011F104631A}" presName="Name0" presStyleCnt="0">
        <dgm:presLayoutVars>
          <dgm:chMax val="1"/>
          <dgm:chPref val="1"/>
          <dgm:dir/>
          <dgm:animOne val="branch"/>
          <dgm:animLvl val="lvl"/>
        </dgm:presLayoutVars>
      </dgm:prSet>
      <dgm:spPr/>
    </dgm:pt>
    <dgm:pt modelId="{6A069E17-6BD5-400F-AEA4-17E9091EDDD9}" type="pres">
      <dgm:prSet presAssocID="{0A5A2D8B-D41A-406A-94FC-8A97FE077112}" presName="textCenter" presStyleLbl="node1" presStyleIdx="0" presStyleCnt="5" custScaleX="189928" custScaleY="99558" custLinFactX="18610" custLinFactNeighborX="100000" custLinFactNeighborY="24863"/>
      <dgm:spPr/>
    </dgm:pt>
    <dgm:pt modelId="{A64D46EB-85C6-43A8-952A-696BEC712884}" type="pres">
      <dgm:prSet presAssocID="{0A5A2D8B-D41A-406A-94FC-8A97FE077112}" presName="cycle_1" presStyleCnt="0"/>
      <dgm:spPr/>
    </dgm:pt>
    <dgm:pt modelId="{FAD14A28-D575-43B9-8092-9AB3745E9849}" type="pres">
      <dgm:prSet presAssocID="{F562F98E-3965-414C-AB33-CC363F141B64}" presName="childCenter1" presStyleLbl="node1" presStyleIdx="1" presStyleCnt="5" custScaleX="187784" custScaleY="119612" custLinFactX="36327" custLinFactNeighborX="100000" custLinFactNeighborY="42130"/>
      <dgm:spPr/>
    </dgm:pt>
    <dgm:pt modelId="{424212D7-1F43-4A27-AB49-94316D4E0DEB}" type="pres">
      <dgm:prSet presAssocID="{9928832A-DAAB-4E6E-8957-8F0AB8127F96}" presName="Name144" presStyleLbl="parChTrans1D2" presStyleIdx="0" presStyleCnt="3"/>
      <dgm:spPr/>
    </dgm:pt>
    <dgm:pt modelId="{D5A8D2A5-8B4B-48D3-BE9D-5D5011A23B78}" type="pres">
      <dgm:prSet presAssocID="{0A5A2D8B-D41A-406A-94FC-8A97FE077112}" presName="cycle_2" presStyleCnt="0"/>
      <dgm:spPr/>
    </dgm:pt>
    <dgm:pt modelId="{9F5F6941-4EC1-4433-8878-90A79D62F898}" type="pres">
      <dgm:prSet presAssocID="{CBC15700-102D-4145-A3E8-714A2F02C8BD}" presName="childCenter2" presStyleLbl="node1" presStyleIdx="2" presStyleCnt="5" custScaleX="326273" custScaleY="110188" custLinFactNeighborX="-4012" custLinFactNeighborY="22767"/>
      <dgm:spPr/>
    </dgm:pt>
    <dgm:pt modelId="{2C9E6E86-DC32-43E6-8133-6A801B4C232B}" type="pres">
      <dgm:prSet presAssocID="{D91C32C4-D01F-4FE7-A204-7B4CF491EDE2}" presName="Name221" presStyleLbl="parChTrans1D2" presStyleIdx="1" presStyleCnt="3"/>
      <dgm:spPr/>
    </dgm:pt>
    <dgm:pt modelId="{8511EBE8-5C84-4D11-A84A-3DFB7FF26EBC}" type="pres">
      <dgm:prSet presAssocID="{0A5A2D8B-D41A-406A-94FC-8A97FE077112}" presName="cycle_3" presStyleCnt="0"/>
      <dgm:spPr/>
    </dgm:pt>
    <dgm:pt modelId="{8EBEFC16-7E6C-4D1A-B439-26CC7D489FB6}" type="pres">
      <dgm:prSet presAssocID="{CF9F11E4-ECCE-4B60-A8CC-BAE227DAA266}" presName="childCenter3" presStyleLbl="node1" presStyleIdx="3" presStyleCnt="5" custScaleX="220889" custScaleY="134562" custLinFactNeighborX="-14638" custLinFactNeighborY="-35023"/>
      <dgm:spPr/>
    </dgm:pt>
    <dgm:pt modelId="{5AFC4548-6931-442C-B417-694D7A0F70B5}" type="pres">
      <dgm:prSet presAssocID="{0D31FD39-388B-4AD6-A13B-F6DC421B52E0}" presName="Name285" presStyleLbl="parChTrans1D3" presStyleIdx="0" presStyleCnt="1"/>
      <dgm:spPr/>
    </dgm:pt>
    <dgm:pt modelId="{DCE8106F-5146-4688-A0E0-2852C5535740}" type="pres">
      <dgm:prSet presAssocID="{FD3EC34D-E138-4344-9C8B-00BF40EA0047}" presName="text3" presStyleLbl="node1" presStyleIdx="4" presStyleCnt="5" custScaleX="213024" custScaleY="91872" custRadScaleRad="219955" custRadScaleInc="33223">
        <dgm:presLayoutVars>
          <dgm:bulletEnabled val="1"/>
        </dgm:presLayoutVars>
      </dgm:prSet>
      <dgm:spPr/>
    </dgm:pt>
    <dgm:pt modelId="{23EAF54A-223D-41DE-8FB0-C3D980DB6BE1}" type="pres">
      <dgm:prSet presAssocID="{461105AD-78E1-4F45-B5D0-F73AD03D49A1}" presName="Name288" presStyleLbl="parChTrans1D2" presStyleIdx="2" presStyleCnt="3"/>
      <dgm:spPr/>
    </dgm:pt>
  </dgm:ptLst>
  <dgm:cxnLst>
    <dgm:cxn modelId="{3D3F3603-C25D-4C7E-BAD5-1D228ABE74F7}" type="presOf" srcId="{CBC15700-102D-4145-A3E8-714A2F02C8BD}" destId="{9F5F6941-4EC1-4433-8878-90A79D62F898}" srcOrd="0" destOrd="0" presId="urn:microsoft.com/office/officeart/2008/layout/RadialCluster"/>
    <dgm:cxn modelId="{6A06BF11-CEED-4A1D-851C-D7195837441B}" type="presOf" srcId="{CF9F11E4-ECCE-4B60-A8CC-BAE227DAA266}" destId="{8EBEFC16-7E6C-4D1A-B439-26CC7D489FB6}" srcOrd="0" destOrd="0" presId="urn:microsoft.com/office/officeart/2008/layout/RadialCluster"/>
    <dgm:cxn modelId="{1E4C7913-A44C-4807-B8CC-FA2FD037C4C1}" srcId="{0A5A2D8B-D41A-406A-94FC-8A97FE077112}" destId="{F562F98E-3965-414C-AB33-CC363F141B64}" srcOrd="0" destOrd="0" parTransId="{9928832A-DAAB-4E6E-8957-8F0AB8127F96}" sibTransId="{E5C47BED-6D71-46E8-B886-32FBC49D3623}"/>
    <dgm:cxn modelId="{7E35644E-C17E-4F4A-933F-DAADD6CFDE1E}" srcId="{2C0F1697-1E63-413D-A5EC-9011F104631A}" destId="{0A5A2D8B-D41A-406A-94FC-8A97FE077112}" srcOrd="0" destOrd="0" parTransId="{06BC148E-439B-4502-8E86-6A2B76758F45}" sibTransId="{CCE01A7A-EA98-4F94-9C7F-4665B99525C7}"/>
    <dgm:cxn modelId="{81D70A7A-FA3F-49D4-BA40-EF49CA19400E}" type="presOf" srcId="{461105AD-78E1-4F45-B5D0-F73AD03D49A1}" destId="{23EAF54A-223D-41DE-8FB0-C3D980DB6BE1}" srcOrd="0" destOrd="0" presId="urn:microsoft.com/office/officeart/2008/layout/RadialCluster"/>
    <dgm:cxn modelId="{2E78797F-1056-4A33-85B6-707007A22437}" type="presOf" srcId="{F562F98E-3965-414C-AB33-CC363F141B64}" destId="{FAD14A28-D575-43B9-8092-9AB3745E9849}" srcOrd="0" destOrd="0" presId="urn:microsoft.com/office/officeart/2008/layout/RadialCluster"/>
    <dgm:cxn modelId="{9942BA8D-CAB1-4B87-90F7-AA66949CF11D}" type="presOf" srcId="{D91C32C4-D01F-4FE7-A204-7B4CF491EDE2}" destId="{2C9E6E86-DC32-43E6-8133-6A801B4C232B}" srcOrd="0" destOrd="0" presId="urn:microsoft.com/office/officeart/2008/layout/RadialCluster"/>
    <dgm:cxn modelId="{167FC28E-0EF8-4AA8-A76D-63590088A6D8}" srcId="{0A5A2D8B-D41A-406A-94FC-8A97FE077112}" destId="{CF9F11E4-ECCE-4B60-A8CC-BAE227DAA266}" srcOrd="2" destOrd="0" parTransId="{461105AD-78E1-4F45-B5D0-F73AD03D49A1}" sibTransId="{604BD89C-D0EE-47F5-9F7F-93FE96F2E166}"/>
    <dgm:cxn modelId="{D7DCED91-C243-4C42-9F77-963925C44970}" type="presOf" srcId="{FD3EC34D-E138-4344-9C8B-00BF40EA0047}" destId="{DCE8106F-5146-4688-A0E0-2852C5535740}" srcOrd="0" destOrd="0" presId="urn:microsoft.com/office/officeart/2008/layout/RadialCluster"/>
    <dgm:cxn modelId="{34C44AA2-F962-4EFE-9251-D0A3CDFF2A50}" srcId="{0A5A2D8B-D41A-406A-94FC-8A97FE077112}" destId="{CBC15700-102D-4145-A3E8-714A2F02C8BD}" srcOrd="1" destOrd="0" parTransId="{D91C32C4-D01F-4FE7-A204-7B4CF491EDE2}" sibTransId="{4F458807-CDFB-4ED5-898F-75B119E4DEC1}"/>
    <dgm:cxn modelId="{7B9D16A8-07EC-40B6-84B7-E1F31E5875AC}" type="presOf" srcId="{2C0F1697-1E63-413D-A5EC-9011F104631A}" destId="{F5FF5493-CAE5-4F50-9CD4-CFA594246ABD}" srcOrd="0" destOrd="0" presId="urn:microsoft.com/office/officeart/2008/layout/RadialCluster"/>
    <dgm:cxn modelId="{C3E484B6-5564-4C6F-A4D3-A23615D43F48}" srcId="{CF9F11E4-ECCE-4B60-A8CC-BAE227DAA266}" destId="{FD3EC34D-E138-4344-9C8B-00BF40EA0047}" srcOrd="0" destOrd="0" parTransId="{0D31FD39-388B-4AD6-A13B-F6DC421B52E0}" sibTransId="{3C92CFC5-4CA0-48EB-B7B2-8BC8A12ED27C}"/>
    <dgm:cxn modelId="{7AAD5DB9-A8D3-47DA-9BCD-EEFEA4EDA58F}" type="presOf" srcId="{0A5A2D8B-D41A-406A-94FC-8A97FE077112}" destId="{6A069E17-6BD5-400F-AEA4-17E9091EDDD9}" srcOrd="0" destOrd="0" presId="urn:microsoft.com/office/officeart/2008/layout/RadialCluster"/>
    <dgm:cxn modelId="{91ACB5C1-499E-41C3-9219-A85C261F289E}" type="presOf" srcId="{9928832A-DAAB-4E6E-8957-8F0AB8127F96}" destId="{424212D7-1F43-4A27-AB49-94316D4E0DEB}" srcOrd="0" destOrd="0" presId="urn:microsoft.com/office/officeart/2008/layout/RadialCluster"/>
    <dgm:cxn modelId="{518B6EE4-5661-4288-A206-EF5619105E91}" type="presOf" srcId="{0D31FD39-388B-4AD6-A13B-F6DC421B52E0}" destId="{5AFC4548-6931-442C-B417-694D7A0F70B5}" srcOrd="0" destOrd="0" presId="urn:microsoft.com/office/officeart/2008/layout/RadialCluster"/>
    <dgm:cxn modelId="{CBF17ED6-1A0C-4E60-AE5C-34EB06EDD236}" type="presParOf" srcId="{F5FF5493-CAE5-4F50-9CD4-CFA594246ABD}" destId="{6A069E17-6BD5-400F-AEA4-17E9091EDDD9}" srcOrd="0" destOrd="0" presId="urn:microsoft.com/office/officeart/2008/layout/RadialCluster"/>
    <dgm:cxn modelId="{32AEF9A0-3D85-4F2C-99C5-39844276AD11}" type="presParOf" srcId="{F5FF5493-CAE5-4F50-9CD4-CFA594246ABD}" destId="{A64D46EB-85C6-43A8-952A-696BEC712884}" srcOrd="1" destOrd="0" presId="urn:microsoft.com/office/officeart/2008/layout/RadialCluster"/>
    <dgm:cxn modelId="{03AAD6C0-FB02-498F-9338-5F2FDB3245B2}" type="presParOf" srcId="{A64D46EB-85C6-43A8-952A-696BEC712884}" destId="{FAD14A28-D575-43B9-8092-9AB3745E9849}" srcOrd="0" destOrd="0" presId="urn:microsoft.com/office/officeart/2008/layout/RadialCluster"/>
    <dgm:cxn modelId="{91AE33D2-B4E8-4E60-8EEA-DA7AB2D028E1}" type="presParOf" srcId="{F5FF5493-CAE5-4F50-9CD4-CFA594246ABD}" destId="{424212D7-1F43-4A27-AB49-94316D4E0DEB}" srcOrd="2" destOrd="0" presId="urn:microsoft.com/office/officeart/2008/layout/RadialCluster"/>
    <dgm:cxn modelId="{A0CB08DD-F792-4317-8550-9A23A660A50C}" type="presParOf" srcId="{F5FF5493-CAE5-4F50-9CD4-CFA594246ABD}" destId="{D5A8D2A5-8B4B-48D3-BE9D-5D5011A23B78}" srcOrd="3" destOrd="0" presId="urn:microsoft.com/office/officeart/2008/layout/RadialCluster"/>
    <dgm:cxn modelId="{2B646CF0-A600-4275-BD08-74AD4316F8BE}" type="presParOf" srcId="{D5A8D2A5-8B4B-48D3-BE9D-5D5011A23B78}" destId="{9F5F6941-4EC1-4433-8878-90A79D62F898}" srcOrd="0" destOrd="0" presId="urn:microsoft.com/office/officeart/2008/layout/RadialCluster"/>
    <dgm:cxn modelId="{CAB1810B-0D3B-4B41-96BD-EDF701F78054}" type="presParOf" srcId="{F5FF5493-CAE5-4F50-9CD4-CFA594246ABD}" destId="{2C9E6E86-DC32-43E6-8133-6A801B4C232B}" srcOrd="4" destOrd="0" presId="urn:microsoft.com/office/officeart/2008/layout/RadialCluster"/>
    <dgm:cxn modelId="{A43B60A0-CA92-4338-B42D-A98C7BAC92C9}" type="presParOf" srcId="{F5FF5493-CAE5-4F50-9CD4-CFA594246ABD}" destId="{8511EBE8-5C84-4D11-A84A-3DFB7FF26EBC}" srcOrd="5" destOrd="0" presId="urn:microsoft.com/office/officeart/2008/layout/RadialCluster"/>
    <dgm:cxn modelId="{1BFCBE0D-A3F9-4B27-A211-A07E60B86B67}" type="presParOf" srcId="{8511EBE8-5C84-4D11-A84A-3DFB7FF26EBC}" destId="{8EBEFC16-7E6C-4D1A-B439-26CC7D489FB6}" srcOrd="0" destOrd="0" presId="urn:microsoft.com/office/officeart/2008/layout/RadialCluster"/>
    <dgm:cxn modelId="{5DE87CEA-85A9-483A-AADA-5E8ACE402DCB}" type="presParOf" srcId="{8511EBE8-5C84-4D11-A84A-3DFB7FF26EBC}" destId="{5AFC4548-6931-442C-B417-694D7A0F70B5}" srcOrd="1" destOrd="0" presId="urn:microsoft.com/office/officeart/2008/layout/RadialCluster"/>
    <dgm:cxn modelId="{82291660-FC41-4F5E-82E6-2D808E43D310}" type="presParOf" srcId="{8511EBE8-5C84-4D11-A84A-3DFB7FF26EBC}" destId="{DCE8106F-5146-4688-A0E0-2852C5535740}" srcOrd="2" destOrd="0" presId="urn:microsoft.com/office/officeart/2008/layout/RadialCluster"/>
    <dgm:cxn modelId="{E6B39323-DD16-4017-BCA9-45757265F18F}" type="presParOf" srcId="{F5FF5493-CAE5-4F50-9CD4-CFA594246ABD}" destId="{23EAF54A-223D-41DE-8FB0-C3D980DB6BE1}"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BE6E6-BCF4-4B51-89CF-B284C60FFFDC}">
      <dsp:nvSpPr>
        <dsp:cNvPr id="0" name=""/>
        <dsp:cNvSpPr/>
      </dsp:nvSpPr>
      <dsp:spPr>
        <a:xfrm>
          <a:off x="10215" y="0"/>
          <a:ext cx="9708533" cy="2252866"/>
        </a:xfrm>
        <a:prstGeom prst="rightArrow">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DB456ED0-9F4E-45EC-B337-4CD860C73159}">
      <dsp:nvSpPr>
        <dsp:cNvPr id="0" name=""/>
        <dsp:cNvSpPr/>
      </dsp:nvSpPr>
      <dsp:spPr>
        <a:xfrm>
          <a:off x="167853" y="770272"/>
          <a:ext cx="2507825" cy="758783"/>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RP 1</a:t>
          </a:r>
        </a:p>
        <a:p>
          <a:pPr marL="0" lvl="0" indent="0" algn="ctr" defTabSz="755650">
            <a:lnSpc>
              <a:spcPct val="90000"/>
            </a:lnSpc>
            <a:spcBef>
              <a:spcPct val="0"/>
            </a:spcBef>
            <a:spcAft>
              <a:spcPct val="35000"/>
            </a:spcAft>
            <a:buNone/>
          </a:pPr>
          <a:r>
            <a:rPr lang="en-GB" sz="1700" kern="1200" dirty="0"/>
            <a:t>(M0 to  M18)</a:t>
          </a:r>
        </a:p>
      </dsp:txBody>
      <dsp:txXfrm>
        <a:off x="204894" y="807313"/>
        <a:ext cx="2433743" cy="684701"/>
      </dsp:txXfrm>
    </dsp:sp>
    <dsp:sp modelId="{E9F74A1F-6A3D-4F4B-AE87-38630F9476EF}">
      <dsp:nvSpPr>
        <dsp:cNvPr id="0" name=""/>
        <dsp:cNvSpPr/>
      </dsp:nvSpPr>
      <dsp:spPr>
        <a:xfrm>
          <a:off x="2920004" y="742184"/>
          <a:ext cx="2507825" cy="758783"/>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RP 2</a:t>
          </a:r>
        </a:p>
        <a:p>
          <a:pPr marL="0" lvl="0" indent="0" algn="ctr" defTabSz="755650">
            <a:lnSpc>
              <a:spcPct val="90000"/>
            </a:lnSpc>
            <a:spcBef>
              <a:spcPct val="0"/>
            </a:spcBef>
            <a:spcAft>
              <a:spcPct val="35000"/>
            </a:spcAft>
            <a:buNone/>
          </a:pPr>
          <a:r>
            <a:rPr lang="en-GB" sz="1700" kern="1200" dirty="0"/>
            <a:t>(M19 to M36)</a:t>
          </a:r>
        </a:p>
      </dsp:txBody>
      <dsp:txXfrm>
        <a:off x="2957045" y="779225"/>
        <a:ext cx="2433743" cy="684701"/>
      </dsp:txXfrm>
    </dsp:sp>
    <dsp:sp modelId="{20CCE744-8D6D-479C-A89E-65AFAC0C80A8}">
      <dsp:nvSpPr>
        <dsp:cNvPr id="0" name=""/>
        <dsp:cNvSpPr/>
      </dsp:nvSpPr>
      <dsp:spPr>
        <a:xfrm>
          <a:off x="5692878" y="771795"/>
          <a:ext cx="2507825" cy="758783"/>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RP 3</a:t>
          </a:r>
        </a:p>
        <a:p>
          <a:pPr marL="0" lvl="0" indent="0" algn="ctr" defTabSz="755650">
            <a:lnSpc>
              <a:spcPct val="90000"/>
            </a:lnSpc>
            <a:spcBef>
              <a:spcPct val="0"/>
            </a:spcBef>
            <a:spcAft>
              <a:spcPct val="35000"/>
            </a:spcAft>
            <a:buNone/>
          </a:pPr>
          <a:r>
            <a:rPr lang="en-GB" sz="1700" kern="1200" dirty="0"/>
            <a:t>(M37 to M48)</a:t>
          </a:r>
        </a:p>
      </dsp:txBody>
      <dsp:txXfrm>
        <a:off x="5729919" y="808836"/>
        <a:ext cx="2433743" cy="684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AF54A-223D-41DE-8FB0-C3D980DB6BE1}">
      <dsp:nvSpPr>
        <dsp:cNvPr id="0" name=""/>
        <dsp:cNvSpPr/>
      </dsp:nvSpPr>
      <dsp:spPr>
        <a:xfrm rot="11599346">
          <a:off x="3702286" y="2899792"/>
          <a:ext cx="494605" cy="0"/>
        </a:xfrm>
        <a:custGeom>
          <a:avLst/>
          <a:gdLst/>
          <a:ahLst/>
          <a:cxnLst/>
          <a:rect l="0" t="0" r="0" b="0"/>
          <a:pathLst>
            <a:path>
              <a:moveTo>
                <a:pt x="0" y="0"/>
              </a:moveTo>
              <a:lnTo>
                <a:pt x="494605"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2C9E6E86-DC32-43E6-8133-6A801B4C232B}">
      <dsp:nvSpPr>
        <dsp:cNvPr id="0" name=""/>
        <dsp:cNvSpPr/>
      </dsp:nvSpPr>
      <dsp:spPr>
        <a:xfrm rot="5388217">
          <a:off x="4978799" y="3842615"/>
          <a:ext cx="326489" cy="0"/>
        </a:xfrm>
        <a:custGeom>
          <a:avLst/>
          <a:gdLst/>
          <a:ahLst/>
          <a:cxnLst/>
          <a:rect l="0" t="0" r="0" b="0"/>
          <a:pathLst>
            <a:path>
              <a:moveTo>
                <a:pt x="0" y="0"/>
              </a:moveTo>
              <a:lnTo>
                <a:pt x="326489"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24212D7-1F43-4A27-AB49-94316D4E0DEB}">
      <dsp:nvSpPr>
        <dsp:cNvPr id="0" name=""/>
        <dsp:cNvSpPr/>
      </dsp:nvSpPr>
      <dsp:spPr>
        <a:xfrm rot="20094396">
          <a:off x="6064254" y="2624341"/>
          <a:ext cx="531145" cy="0"/>
        </a:xfrm>
        <a:custGeom>
          <a:avLst/>
          <a:gdLst/>
          <a:ahLst/>
          <a:cxnLst/>
          <a:rect l="0" t="0" r="0" b="0"/>
          <a:pathLst>
            <a:path>
              <a:moveTo>
                <a:pt x="0" y="0"/>
              </a:moveTo>
              <a:lnTo>
                <a:pt x="531145"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6A069E17-6BD5-400F-AEA4-17E9091EDDD9}">
      <dsp:nvSpPr>
        <dsp:cNvPr id="0" name=""/>
        <dsp:cNvSpPr/>
      </dsp:nvSpPr>
      <dsp:spPr>
        <a:xfrm>
          <a:off x="4190236" y="2683895"/>
          <a:ext cx="1899083" cy="995476"/>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fr-FR" sz="1800" kern="1200" dirty="0"/>
            <a:t>LINKAGE</a:t>
          </a:r>
        </a:p>
        <a:p>
          <a:pPr marL="0" lvl="0" indent="0" algn="ctr" defTabSz="800100">
            <a:lnSpc>
              <a:spcPct val="90000"/>
            </a:lnSpc>
            <a:spcBef>
              <a:spcPct val="0"/>
            </a:spcBef>
            <a:spcAft>
              <a:spcPct val="35000"/>
            </a:spcAft>
            <a:buNone/>
          </a:pPr>
          <a:r>
            <a:rPr lang="fr-FR" sz="1400" kern="1200" dirty="0"/>
            <a:t>https://www.openaire.eu/</a:t>
          </a:r>
          <a:endParaRPr lang="fr-FR" sz="1000" kern="1200" dirty="0"/>
        </a:p>
      </dsp:txBody>
      <dsp:txXfrm>
        <a:off x="4238831" y="2732490"/>
        <a:ext cx="1801893" cy="898286"/>
      </dsp:txXfrm>
    </dsp:sp>
    <dsp:sp modelId="{FAD14A28-D575-43B9-8092-9AB3745E9849}">
      <dsp:nvSpPr>
        <dsp:cNvPr id="0" name=""/>
        <dsp:cNvSpPr/>
      </dsp:nvSpPr>
      <dsp:spPr>
        <a:xfrm>
          <a:off x="6570334" y="1816492"/>
          <a:ext cx="1258022" cy="801317"/>
        </a:xfrm>
        <a:prstGeom prst="roundRect">
          <a:avLst/>
        </a:prstGeom>
        <a:solidFill>
          <a:srgbClr val="B149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DATA</a:t>
          </a:r>
        </a:p>
        <a:p>
          <a:pPr marL="0" lvl="0" indent="0" algn="ctr" defTabSz="622300">
            <a:lnSpc>
              <a:spcPct val="90000"/>
            </a:lnSpc>
            <a:spcBef>
              <a:spcPct val="0"/>
            </a:spcBef>
            <a:spcAft>
              <a:spcPct val="35000"/>
            </a:spcAft>
            <a:buNone/>
          </a:pPr>
          <a:r>
            <a:rPr lang="en-US" sz="1100" kern="1200" dirty="0">
              <a:hlinkClick xmlns:r="http://schemas.openxmlformats.org/officeDocument/2006/relationships" r:id="rId1"/>
            </a:rPr>
            <a:t>http://zenodo.org/</a:t>
          </a:r>
          <a:r>
            <a:rPr lang="fr-FR" sz="1100" kern="1200" dirty="0"/>
            <a:t> </a:t>
          </a:r>
        </a:p>
      </dsp:txBody>
      <dsp:txXfrm>
        <a:off x="6609451" y="1855609"/>
        <a:ext cx="1179788" cy="723083"/>
      </dsp:txXfrm>
    </dsp:sp>
    <dsp:sp modelId="{9F5F6941-4EC1-4433-8878-90A79D62F898}">
      <dsp:nvSpPr>
        <dsp:cNvPr id="0" name=""/>
        <dsp:cNvSpPr/>
      </dsp:nvSpPr>
      <dsp:spPr>
        <a:xfrm>
          <a:off x="4050967" y="4005859"/>
          <a:ext cx="2185802" cy="738183"/>
        </a:xfrm>
        <a:prstGeom prst="round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r" defTabSz="933450">
            <a:lnSpc>
              <a:spcPct val="90000"/>
            </a:lnSpc>
            <a:spcBef>
              <a:spcPct val="0"/>
            </a:spcBef>
            <a:spcAft>
              <a:spcPct val="35000"/>
            </a:spcAft>
            <a:buNone/>
          </a:pPr>
          <a:r>
            <a:rPr lang="fr-FR" sz="2100" kern="1200" dirty="0"/>
            <a:t>OPENACCESS</a:t>
          </a:r>
        </a:p>
      </dsp:txBody>
      <dsp:txXfrm>
        <a:off x="4087002" y="4041894"/>
        <a:ext cx="2113732" cy="666113"/>
      </dsp:txXfrm>
    </dsp:sp>
    <dsp:sp modelId="{8EBEFC16-7E6C-4D1A-B439-26CC7D489FB6}">
      <dsp:nvSpPr>
        <dsp:cNvPr id="0" name=""/>
        <dsp:cNvSpPr/>
      </dsp:nvSpPr>
      <dsp:spPr>
        <a:xfrm>
          <a:off x="2229139" y="2216859"/>
          <a:ext cx="1479802" cy="901471"/>
        </a:xfrm>
        <a:prstGeom prst="roundRect">
          <a:avLst/>
        </a:prstGeom>
        <a:solidFill>
          <a:srgbClr val="3366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POST-PRINT</a:t>
          </a:r>
          <a:endParaRPr lang="fr-FR" sz="1200" kern="1200" dirty="0"/>
        </a:p>
        <a:p>
          <a:pPr marL="0" lvl="0" indent="0" algn="ctr" defTabSz="622300">
            <a:lnSpc>
              <a:spcPct val="90000"/>
            </a:lnSpc>
            <a:spcBef>
              <a:spcPct val="0"/>
            </a:spcBef>
            <a:spcAft>
              <a:spcPct val="35000"/>
            </a:spcAft>
            <a:buNone/>
          </a:pPr>
          <a:r>
            <a:rPr lang="en-US" sz="1200" kern="1200" dirty="0">
              <a:hlinkClick xmlns:r="http://schemas.openxmlformats.org/officeDocument/2006/relationships" r:id="rId2"/>
            </a:rPr>
            <a:t>http://arxiv.org/</a:t>
          </a:r>
          <a:endParaRPr lang="en-US" sz="1200" kern="1200" dirty="0"/>
        </a:p>
        <a:p>
          <a:pPr marL="0" lvl="0" indent="0" algn="ctr" defTabSz="622300">
            <a:lnSpc>
              <a:spcPct val="90000"/>
            </a:lnSpc>
            <a:spcBef>
              <a:spcPct val="0"/>
            </a:spcBef>
            <a:spcAft>
              <a:spcPct val="35000"/>
            </a:spcAft>
            <a:buNone/>
          </a:pPr>
          <a:r>
            <a:rPr lang="en-US" sz="1200" kern="1200" dirty="0">
              <a:hlinkClick xmlns:r="http://schemas.openxmlformats.org/officeDocument/2006/relationships" r:id="rId3"/>
            </a:rPr>
            <a:t>https://hal.archives-ouvertes.fr/</a:t>
          </a:r>
          <a:endParaRPr lang="fr-FR" sz="1200" kern="1200" dirty="0"/>
        </a:p>
      </dsp:txBody>
      <dsp:txXfrm>
        <a:off x="2273145" y="2260865"/>
        <a:ext cx="1391790" cy="813459"/>
      </dsp:txXfrm>
    </dsp:sp>
    <dsp:sp modelId="{5AFC4548-6931-442C-B417-694D7A0F70B5}">
      <dsp:nvSpPr>
        <dsp:cNvPr id="0" name=""/>
        <dsp:cNvSpPr/>
      </dsp:nvSpPr>
      <dsp:spPr>
        <a:xfrm rot="11619570">
          <a:off x="1752257" y="2430664"/>
          <a:ext cx="483722" cy="0"/>
        </a:xfrm>
        <a:custGeom>
          <a:avLst/>
          <a:gdLst/>
          <a:ahLst/>
          <a:cxnLst/>
          <a:rect l="0" t="0" r="0" b="0"/>
          <a:pathLst>
            <a:path>
              <a:moveTo>
                <a:pt x="0" y="0"/>
              </a:moveTo>
              <a:lnTo>
                <a:pt x="483722" y="0"/>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DCE8106F-5146-4688-A0E0-2852C5535740}">
      <dsp:nvSpPr>
        <dsp:cNvPr id="0" name=""/>
        <dsp:cNvSpPr/>
      </dsp:nvSpPr>
      <dsp:spPr>
        <a:xfrm>
          <a:off x="331984" y="1892397"/>
          <a:ext cx="1427112" cy="615478"/>
        </a:xfrm>
        <a:prstGeom prst="roundRect">
          <a:avLst/>
        </a:prstGeom>
        <a:solidFill>
          <a:srgbClr val="66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fr-FR" sz="1400" kern="1200" dirty="0"/>
            <a:t>JOURNAL</a:t>
          </a:r>
          <a:endParaRPr lang="fr-FR" sz="1200" kern="1200" dirty="0"/>
        </a:p>
        <a:p>
          <a:pPr marL="0" lvl="0" indent="0" algn="ctr" defTabSz="622300">
            <a:lnSpc>
              <a:spcPct val="90000"/>
            </a:lnSpc>
            <a:spcBef>
              <a:spcPct val="0"/>
            </a:spcBef>
            <a:spcAft>
              <a:spcPct val="35000"/>
            </a:spcAft>
            <a:buNone/>
          </a:pPr>
          <a:r>
            <a:rPr lang="fr-FR" sz="1200" kern="1200" dirty="0"/>
            <a:t>Max 6months embargo</a:t>
          </a:r>
          <a:endParaRPr lang="fr-FR" sz="800" kern="1200" dirty="0"/>
        </a:p>
      </dsp:txBody>
      <dsp:txXfrm>
        <a:off x="362029" y="1922442"/>
        <a:ext cx="1367022" cy="5553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3225" cy="4953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48100" y="0"/>
            <a:ext cx="2943225" cy="495300"/>
          </a:xfrm>
          <a:prstGeom prst="rect">
            <a:avLst/>
          </a:prstGeom>
        </p:spPr>
        <p:txBody>
          <a:bodyPr vert="horz" lIns="91440" tIns="45720" rIns="91440" bIns="45720" rtlCol="0"/>
          <a:lstStyle>
            <a:lvl1pPr algn="r">
              <a:defRPr sz="1200"/>
            </a:lvl1pPr>
          </a:lstStyle>
          <a:p>
            <a:fld id="{14DA3AF9-4D4C-4963-B7AE-97427C47BE42}" type="datetimeFigureOut">
              <a:rPr lang="fr-FR" smtClean="0"/>
              <a:t>21/04/2017</a:t>
            </a:fld>
            <a:endParaRPr lang="fr-FR"/>
          </a:p>
        </p:txBody>
      </p:sp>
      <p:sp>
        <p:nvSpPr>
          <p:cNvPr id="4" name="Espace réservé du pied de page 3"/>
          <p:cNvSpPr>
            <a:spLocks noGrp="1"/>
          </p:cNvSpPr>
          <p:nvPr>
            <p:ph type="ftr" sz="quarter" idx="2"/>
          </p:nvPr>
        </p:nvSpPr>
        <p:spPr>
          <a:xfrm>
            <a:off x="0" y="9410700"/>
            <a:ext cx="2943225" cy="4953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48100" y="9410700"/>
            <a:ext cx="2943225" cy="495300"/>
          </a:xfrm>
          <a:prstGeom prst="rect">
            <a:avLst/>
          </a:prstGeom>
        </p:spPr>
        <p:txBody>
          <a:bodyPr vert="horz" lIns="91440" tIns="45720" rIns="91440" bIns="45720" rtlCol="0" anchor="b"/>
          <a:lstStyle>
            <a:lvl1pPr algn="r">
              <a:defRPr sz="1200"/>
            </a:lvl1pPr>
          </a:lstStyle>
          <a:p>
            <a:fld id="{DC06CB26-50F4-446D-917D-24607328E3AA}" type="slidenum">
              <a:rPr lang="fr-FR" smtClean="0"/>
              <a:t>‹N°›</a:t>
            </a:fld>
            <a:endParaRPr lang="fr-FR"/>
          </a:p>
        </p:txBody>
      </p:sp>
    </p:spTree>
    <p:extLst>
      <p:ext uri="{BB962C8B-B14F-4D97-AF65-F5344CB8AC3E}">
        <p14:creationId xmlns:p14="http://schemas.microsoft.com/office/powerpoint/2010/main" val="20843741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6792913" cy="9907588"/>
          </a:xfrm>
          <a:prstGeom prst="roundRect">
            <a:avLst>
              <a:gd name="adj" fmla="val 23"/>
            </a:avLst>
          </a:prstGeom>
          <a:solidFill>
            <a:srgbClr val="FFFFFF"/>
          </a:solidFill>
          <a:ln w="9360">
            <a:noFill/>
            <a:miter lim="800000"/>
            <a:headEnd/>
            <a:tailEnd/>
          </a:ln>
          <a:effectLst/>
        </p:spPr>
        <p:txBody>
          <a:bodyPr wrap="none" anchor="ctr"/>
          <a:lstStyle/>
          <a:p>
            <a:pPr>
              <a:defRPr/>
            </a:pPr>
            <a:endParaRPr lang="fr-FR">
              <a:latin typeface="Arial" pitchFamily="34" charset="0"/>
              <a:cs typeface="Arial" pitchFamily="34" charset="0"/>
            </a:endParaRPr>
          </a:p>
        </p:txBody>
      </p:sp>
      <p:sp>
        <p:nvSpPr>
          <p:cNvPr id="4098" name="AutoShape 2"/>
          <p:cNvSpPr>
            <a:spLocks noChangeArrowheads="1"/>
          </p:cNvSpPr>
          <p:nvPr/>
        </p:nvSpPr>
        <p:spPr bwMode="auto">
          <a:xfrm>
            <a:off x="0" y="0"/>
            <a:ext cx="6792913" cy="9907588"/>
          </a:xfrm>
          <a:prstGeom prst="roundRect">
            <a:avLst>
              <a:gd name="adj" fmla="val 23"/>
            </a:avLst>
          </a:prstGeom>
          <a:solidFill>
            <a:srgbClr val="FFFFFF"/>
          </a:solidFill>
          <a:ln w="9525">
            <a:noFill/>
            <a:round/>
            <a:headEnd/>
            <a:tailEnd/>
          </a:ln>
          <a:effectLst/>
        </p:spPr>
        <p:txBody>
          <a:bodyPr wrap="none" anchor="ctr"/>
          <a:lstStyle/>
          <a:p>
            <a:pPr>
              <a:defRPr/>
            </a:pPr>
            <a:endParaRPr lang="fr-FR">
              <a:latin typeface="Arial" pitchFamily="34" charset="0"/>
              <a:cs typeface="Arial" pitchFamily="34" charset="0"/>
            </a:endParaRPr>
          </a:p>
        </p:txBody>
      </p:sp>
      <p:sp>
        <p:nvSpPr>
          <p:cNvPr id="4099" name="AutoShape 3"/>
          <p:cNvSpPr>
            <a:spLocks noChangeArrowheads="1"/>
          </p:cNvSpPr>
          <p:nvPr/>
        </p:nvSpPr>
        <p:spPr bwMode="auto">
          <a:xfrm>
            <a:off x="0" y="0"/>
            <a:ext cx="6792913" cy="9907588"/>
          </a:xfrm>
          <a:prstGeom prst="roundRect">
            <a:avLst>
              <a:gd name="adj" fmla="val 23"/>
            </a:avLst>
          </a:prstGeom>
          <a:solidFill>
            <a:srgbClr val="FFFFFF"/>
          </a:solidFill>
          <a:ln w="9525">
            <a:noFill/>
            <a:round/>
            <a:headEnd/>
            <a:tailEnd/>
          </a:ln>
          <a:effectLst/>
        </p:spPr>
        <p:txBody>
          <a:bodyPr wrap="none" anchor="ctr"/>
          <a:lstStyle/>
          <a:p>
            <a:pPr>
              <a:defRPr/>
            </a:pPr>
            <a:endParaRPr lang="fr-FR">
              <a:latin typeface="Arial" pitchFamily="34" charset="0"/>
              <a:cs typeface="Arial" pitchFamily="34" charset="0"/>
            </a:endParaRPr>
          </a:p>
        </p:txBody>
      </p:sp>
      <p:sp>
        <p:nvSpPr>
          <p:cNvPr id="4100" name="Text Box 4"/>
          <p:cNvSpPr txBox="1">
            <a:spLocks noChangeArrowheads="1"/>
          </p:cNvSpPr>
          <p:nvPr/>
        </p:nvSpPr>
        <p:spPr bwMode="auto">
          <a:xfrm>
            <a:off x="0" y="0"/>
            <a:ext cx="2944813" cy="496888"/>
          </a:xfrm>
          <a:prstGeom prst="rect">
            <a:avLst/>
          </a:prstGeom>
          <a:noFill/>
          <a:ln w="9525">
            <a:noFill/>
            <a:round/>
            <a:headEnd/>
            <a:tailEnd/>
          </a:ln>
          <a:effectLst/>
        </p:spPr>
        <p:txBody>
          <a:bodyPr wrap="none" anchor="ctr"/>
          <a:lstStyle/>
          <a:p>
            <a:pPr>
              <a:defRPr/>
            </a:pPr>
            <a:endParaRPr lang="fr-FR">
              <a:latin typeface="Arial" pitchFamily="34" charset="0"/>
              <a:cs typeface="Arial" pitchFamily="34" charset="0"/>
            </a:endParaRPr>
          </a:p>
        </p:txBody>
      </p:sp>
      <p:sp>
        <p:nvSpPr>
          <p:cNvPr id="4101" name="Text Box 5"/>
          <p:cNvSpPr txBox="1">
            <a:spLocks noChangeArrowheads="1"/>
          </p:cNvSpPr>
          <p:nvPr/>
        </p:nvSpPr>
        <p:spPr bwMode="auto">
          <a:xfrm>
            <a:off x="3851275" y="0"/>
            <a:ext cx="2943225" cy="496888"/>
          </a:xfrm>
          <a:prstGeom prst="rect">
            <a:avLst/>
          </a:prstGeom>
          <a:noFill/>
          <a:ln w="9525">
            <a:noFill/>
            <a:round/>
            <a:headEnd/>
            <a:tailEnd/>
          </a:ln>
          <a:effectLst/>
        </p:spPr>
        <p:txBody>
          <a:bodyPr wrap="none" anchor="ctr"/>
          <a:lstStyle/>
          <a:p>
            <a:pPr>
              <a:defRPr/>
            </a:pPr>
            <a:endParaRPr lang="fr-FR">
              <a:latin typeface="Arial" pitchFamily="34" charset="0"/>
              <a:cs typeface="Arial" pitchFamily="34" charset="0"/>
            </a:endParaRPr>
          </a:p>
        </p:txBody>
      </p:sp>
      <p:sp>
        <p:nvSpPr>
          <p:cNvPr id="65543" name="Rectangle 6"/>
          <p:cNvSpPr>
            <a:spLocks noGrp="1" noRot="1" noChangeAspect="1" noChangeArrowheads="1"/>
          </p:cNvSpPr>
          <p:nvPr>
            <p:ph type="sldImg"/>
          </p:nvPr>
        </p:nvSpPr>
        <p:spPr bwMode="auto">
          <a:xfrm>
            <a:off x="717550" y="744538"/>
            <a:ext cx="5360988" cy="3708400"/>
          </a:xfrm>
          <a:prstGeom prst="rect">
            <a:avLst/>
          </a:prstGeom>
          <a:noFill/>
          <a:ln w="9360">
            <a:solidFill>
              <a:srgbClr val="000000"/>
            </a:solidFill>
            <a:miter lim="800000"/>
            <a:headEnd/>
            <a:tailEnd/>
          </a:ln>
        </p:spPr>
      </p:sp>
      <p:sp>
        <p:nvSpPr>
          <p:cNvPr id="4103" name="Rectangle 7"/>
          <p:cNvSpPr>
            <a:spLocks noGrp="1" noChangeArrowheads="1"/>
          </p:cNvSpPr>
          <p:nvPr>
            <p:ph type="body"/>
          </p:nvPr>
        </p:nvSpPr>
        <p:spPr bwMode="auto">
          <a:xfrm>
            <a:off x="904875" y="4705350"/>
            <a:ext cx="4979988" cy="4451350"/>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fr-FR" noProof="0"/>
          </a:p>
        </p:txBody>
      </p:sp>
      <p:sp>
        <p:nvSpPr>
          <p:cNvPr id="4104" name="Text Box 8"/>
          <p:cNvSpPr txBox="1">
            <a:spLocks noChangeArrowheads="1"/>
          </p:cNvSpPr>
          <p:nvPr/>
        </p:nvSpPr>
        <p:spPr bwMode="auto">
          <a:xfrm>
            <a:off x="0" y="9407525"/>
            <a:ext cx="2944813" cy="496888"/>
          </a:xfrm>
          <a:prstGeom prst="rect">
            <a:avLst/>
          </a:prstGeom>
          <a:noFill/>
          <a:ln w="9525">
            <a:noFill/>
            <a:round/>
            <a:headEnd/>
            <a:tailEnd/>
          </a:ln>
          <a:effectLst/>
        </p:spPr>
        <p:txBody>
          <a:bodyPr wrap="none" anchor="ctr"/>
          <a:lstStyle/>
          <a:p>
            <a:pPr>
              <a:defRPr/>
            </a:pPr>
            <a:endParaRPr lang="fr-FR">
              <a:latin typeface="Arial" pitchFamily="34" charset="0"/>
              <a:cs typeface="Arial" pitchFamily="34" charset="0"/>
            </a:endParaRPr>
          </a:p>
        </p:txBody>
      </p:sp>
      <p:sp>
        <p:nvSpPr>
          <p:cNvPr id="4105" name="Rectangle 9"/>
          <p:cNvSpPr>
            <a:spLocks noGrp="1" noChangeArrowheads="1"/>
          </p:cNvSpPr>
          <p:nvPr>
            <p:ph type="sldNum"/>
          </p:nvPr>
        </p:nvSpPr>
        <p:spPr bwMode="auto">
          <a:xfrm>
            <a:off x="3851275" y="9407525"/>
            <a:ext cx="2938463" cy="4921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l" eaLnBrk="1">
              <a:tabLst>
                <a:tab pos="723900" algn="l"/>
                <a:tab pos="1447800" algn="l"/>
                <a:tab pos="2171700" algn="l"/>
                <a:tab pos="2895600" algn="l"/>
              </a:tabLst>
              <a:defRPr sz="1300">
                <a:solidFill>
                  <a:srgbClr val="000000"/>
                </a:solidFill>
                <a:latin typeface="Times New Roman" pitchFamily="18" charset="0"/>
                <a:cs typeface="Lucida Sans Unicode" pitchFamily="34" charset="0"/>
              </a:defRPr>
            </a:lvl1pPr>
          </a:lstStyle>
          <a:p>
            <a:pPr>
              <a:defRPr/>
            </a:pPr>
            <a:fld id="{CD36C04C-0C83-410A-8DB1-BF931A5DBC19}" type="slidenum">
              <a:rPr lang="fr-FR"/>
              <a:pPr>
                <a:defRPr/>
              </a:pPr>
              <a:t>‹N°›</a:t>
            </a:fld>
            <a:endParaRPr lang="fr-FR"/>
          </a:p>
        </p:txBody>
      </p:sp>
    </p:spTree>
    <p:extLst>
      <p:ext uri="{BB962C8B-B14F-4D97-AF65-F5344CB8AC3E}">
        <p14:creationId xmlns:p14="http://schemas.microsoft.com/office/powerpoint/2010/main" val="914548378"/>
      </p:ext>
    </p:extLst>
  </p:cSld>
  <p:clrMap bg1="lt1" tx1="dk1" bg2="lt2" tx2="dk2" accent1="accent1" accent2="accent2" accent3="accent3" accent4="accent4" accent5="accent5" accent6="accent6" hlink="hlink" folHlink="folHlink"/>
  <p:hf hdr="0" ftr="0" dt="0"/>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719138" y="744538"/>
            <a:ext cx="5357812" cy="3708400"/>
          </a:xfrm>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idx="10"/>
          </p:nvPr>
        </p:nvSpPr>
        <p:spPr/>
        <p:txBody>
          <a:bodyPr/>
          <a:lstStyle/>
          <a:p>
            <a:pPr>
              <a:defRPr/>
            </a:pPr>
            <a:fld id="{CD36C04C-0C83-410A-8DB1-BF931A5DBC19}" type="slidenum">
              <a:rPr lang="fr-FR" smtClean="0"/>
              <a:pPr>
                <a:defRPr/>
              </a:pPr>
              <a:t>18</a:t>
            </a:fld>
            <a:endParaRPr lang="fr-FR"/>
          </a:p>
        </p:txBody>
      </p:sp>
    </p:spTree>
    <p:extLst>
      <p:ext uri="{BB962C8B-B14F-4D97-AF65-F5344CB8AC3E}">
        <p14:creationId xmlns:p14="http://schemas.microsoft.com/office/powerpoint/2010/main" val="15471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719138" y="744538"/>
            <a:ext cx="5357812" cy="3708400"/>
          </a:xfrm>
        </p:spPr>
      </p:sp>
      <p:sp>
        <p:nvSpPr>
          <p:cNvPr id="3" name="Espace réservé des commentaires 2"/>
          <p:cNvSpPr>
            <a:spLocks noGrp="1"/>
          </p:cNvSpPr>
          <p:nvPr>
            <p:ph type="body" idx="1"/>
          </p:nvPr>
        </p:nvSpPr>
        <p:spPr/>
        <p:txBody>
          <a:bodyPr/>
          <a:lstStyle/>
          <a:p>
            <a:r>
              <a:rPr lang="en-GB" baseline="0" dirty="0"/>
              <a:t>-Website= regularly updated and hosted by the CNRS -&gt; biggest tool for dissemination</a:t>
            </a:r>
          </a:p>
          <a:p>
            <a:endParaRPr lang="en-GB" baseline="0" dirty="0"/>
          </a:p>
          <a:p>
            <a:r>
              <a:rPr lang="en-GB" dirty="0"/>
              <a:t>-Dissemination to the physics research community:</a:t>
            </a:r>
            <a:r>
              <a:rPr lang="en-GB" baseline="0" dirty="0"/>
              <a:t> 66 </a:t>
            </a:r>
            <a:r>
              <a:rPr lang="en-GB" baseline="0" dirty="0" err="1"/>
              <a:t>participitations</a:t>
            </a:r>
            <a:r>
              <a:rPr lang="en-GB" baseline="0" dirty="0"/>
              <a:t>  from </a:t>
            </a:r>
            <a:r>
              <a:rPr lang="en-GB" baseline="0" dirty="0" err="1"/>
              <a:t>MAgicSKy</a:t>
            </a:r>
            <a:r>
              <a:rPr lang="en-GB" baseline="0" dirty="0"/>
              <a:t> participants in one year. </a:t>
            </a:r>
          </a:p>
          <a:p>
            <a:endParaRPr lang="en-GB" baseline="0" dirty="0"/>
          </a:p>
          <a:p>
            <a:pPr marL="171450" indent="-171450">
              <a:buFontTx/>
              <a:buChar char="-"/>
            </a:pPr>
            <a:r>
              <a:rPr lang="en-GB" baseline="0" dirty="0"/>
              <a:t>High impact journals: 18 publications acknowledging MAGicSky support to this day -&gt; published articles and articles in review altogether</a:t>
            </a:r>
          </a:p>
          <a:p>
            <a:pPr marL="742950" lvl="1" indent="0">
              <a:buFontTx/>
              <a:buNone/>
            </a:pPr>
            <a:r>
              <a:rPr lang="en-GB" baseline="0" dirty="0"/>
              <a:t>Example: </a:t>
            </a:r>
            <a:r>
              <a:rPr lang="en-US" baseline="0" dirty="0"/>
              <a:t>Additive interfacial chiral interaction in multilayers for stabilization of small individual skyrmion at room temperature, Nature Nanotechnology</a:t>
            </a:r>
          </a:p>
          <a:p>
            <a:pPr marL="1600200" lvl="3" indent="0">
              <a:buFontTx/>
              <a:buNone/>
            </a:pPr>
            <a:r>
              <a:rPr lang="en-US" dirty="0"/>
              <a:t>In the top 5% of all research outputs scored by </a:t>
            </a:r>
            <a:r>
              <a:rPr lang="en-US" dirty="0" err="1"/>
              <a:t>Altmetric</a:t>
            </a:r>
            <a:endParaRPr lang="en-US" dirty="0"/>
          </a:p>
          <a:p>
            <a:endParaRPr lang="en-GB" baseline="0" dirty="0"/>
          </a:p>
          <a:p>
            <a:pPr marL="171450" indent="-171450">
              <a:buFontTx/>
              <a:buChar char="-"/>
            </a:pPr>
            <a:r>
              <a:rPr lang="en-GB" baseline="0" dirty="0" err="1"/>
              <a:t>Magicsky</a:t>
            </a:r>
            <a:r>
              <a:rPr lang="en-GB" baseline="0" dirty="0"/>
              <a:t> is part of the Commission pilot project for </a:t>
            </a:r>
            <a:r>
              <a:rPr lang="en-GB" baseline="0" dirty="0" err="1"/>
              <a:t>openaccess</a:t>
            </a:r>
            <a:r>
              <a:rPr lang="en-GB" baseline="0" dirty="0"/>
              <a:t>: peer-reviewed publications and their related data must be available in </a:t>
            </a:r>
            <a:r>
              <a:rPr lang="en-GB" baseline="0" dirty="0" err="1"/>
              <a:t>openaccess</a:t>
            </a:r>
            <a:endParaRPr lang="en-GB" baseline="0" dirty="0"/>
          </a:p>
          <a:p>
            <a:pPr marL="914400" lvl="1" indent="-171450">
              <a:buFontTx/>
              <a:buChar char="-"/>
            </a:pPr>
            <a:r>
              <a:rPr lang="en-GB" baseline="0" dirty="0"/>
              <a:t>Done thanks to </a:t>
            </a:r>
            <a:r>
              <a:rPr lang="en-GB" baseline="0" dirty="0" err="1"/>
              <a:t>Openaire</a:t>
            </a:r>
            <a:r>
              <a:rPr lang="en-GB" baseline="0" dirty="0"/>
              <a:t> and Zenodo websites, supported by the Commission</a:t>
            </a:r>
          </a:p>
          <a:p>
            <a:endParaRPr lang="en-GB" dirty="0"/>
          </a:p>
        </p:txBody>
      </p:sp>
      <p:sp>
        <p:nvSpPr>
          <p:cNvPr id="4" name="Espace réservé du numéro de diapositive 3"/>
          <p:cNvSpPr>
            <a:spLocks noGrp="1"/>
          </p:cNvSpPr>
          <p:nvPr>
            <p:ph type="sldNum" idx="10"/>
          </p:nvPr>
        </p:nvSpPr>
        <p:spPr/>
        <p:txBody>
          <a:bodyPr/>
          <a:lstStyle/>
          <a:p>
            <a:pPr>
              <a:defRPr/>
            </a:pPr>
            <a:fld id="{CD36C04C-0C83-410A-8DB1-BF931A5DBC19}" type="slidenum">
              <a:rPr lang="fr-FR" smtClean="0"/>
              <a:pPr>
                <a:defRPr/>
              </a:pPr>
              <a:t>19</a:t>
            </a:fld>
            <a:endParaRPr lang="fr-FR"/>
          </a:p>
        </p:txBody>
      </p:sp>
    </p:spTree>
    <p:extLst>
      <p:ext uri="{BB962C8B-B14F-4D97-AF65-F5344CB8AC3E}">
        <p14:creationId xmlns:p14="http://schemas.microsoft.com/office/powerpoint/2010/main" val="373223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744538"/>
            <a:ext cx="5357812" cy="37084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a:defRPr/>
            </a:pPr>
            <a:fld id="{CD36C04C-0C83-410A-8DB1-BF931A5DBC19}" type="slidenum">
              <a:rPr lang="fr-FR" smtClean="0"/>
              <a:pPr>
                <a:defRPr/>
              </a:pPr>
              <a:t>24</a:t>
            </a:fld>
            <a:endParaRPr lang="fr-FR"/>
          </a:p>
        </p:txBody>
      </p:sp>
    </p:spTree>
    <p:extLst>
      <p:ext uri="{BB962C8B-B14F-4D97-AF65-F5344CB8AC3E}">
        <p14:creationId xmlns:p14="http://schemas.microsoft.com/office/powerpoint/2010/main" val="37028266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gif"/><Relationship Id="rId7" Type="http://schemas.openxmlformats.org/officeDocument/2006/relationships/image" Target="../media/image9.gif"/><Relationship Id="rId12"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g"/><Relationship Id="rId11" Type="http://schemas.openxmlformats.org/officeDocument/2006/relationships/image" Target="../media/image11.tiff"/><Relationship Id="rId5" Type="http://schemas.openxmlformats.org/officeDocument/2006/relationships/image" Target="../media/image7.png"/><Relationship Id="rId10" Type="http://schemas.openxmlformats.org/officeDocument/2006/relationships/image" Target="../media/image3.jpeg"/><Relationship Id="rId4" Type="http://schemas.openxmlformats.org/officeDocument/2006/relationships/image" Target="../media/image6.jpeg"/><Relationship Id="rId9"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4" name="Groupe 26"/>
          <p:cNvGrpSpPr/>
          <p:nvPr userDrawn="1"/>
        </p:nvGrpSpPr>
        <p:grpSpPr>
          <a:xfrm>
            <a:off x="638510" y="4544204"/>
            <a:ext cx="8647297" cy="1701092"/>
            <a:chOff x="638510" y="4544204"/>
            <a:chExt cx="8647297" cy="1701092"/>
          </a:xfrm>
        </p:grpSpPr>
        <p:pic>
          <p:nvPicPr>
            <p:cNvPr id="5"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146" y="4544204"/>
              <a:ext cx="1051438" cy="1051438"/>
            </a:xfrm>
            <a:prstGeom prst="rect">
              <a:avLst/>
            </a:prstGeom>
          </p:spPr>
        </p:pic>
        <p:pic>
          <p:nvPicPr>
            <p:cNvPr id="6" name="Picture 2" descr="http://www.gla.ac.uk/0t4/generic/images/logo_pri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84" y="5636796"/>
              <a:ext cx="1751354" cy="540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2xjmlj8428u1a2k5o34l1m71.wpengine.netdna-cdn.com/wp-content/uploads/hamburg-university-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1783" y="4765274"/>
              <a:ext cx="2319403" cy="609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ww.lightsources.org/sites/default/files/styles/medium/public/SWISS%20LIGHT%20SOURCE_0.png?itok=jIouZ-R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920" y="5663708"/>
              <a:ext cx="1543887" cy="55439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1261" y="4708455"/>
              <a:ext cx="2254195" cy="722936"/>
            </a:xfrm>
            <a:prstGeom prst="rect">
              <a:avLst/>
            </a:prstGeom>
          </p:spPr>
        </p:pic>
        <p:pic>
          <p:nvPicPr>
            <p:cNvPr id="10" name="Image 16"/>
            <p:cNvPicPr>
              <a:picLocks noChangeAspect="1"/>
            </p:cNvPicPr>
            <p:nvPr/>
          </p:nvPicPr>
          <p:blipFill rotWithShape="1">
            <a:blip r:embed="rId7">
              <a:extLst>
                <a:ext uri="{28A0092B-C50C-407E-A947-70E740481C1C}">
                  <a14:useLocalDpi xmlns:a14="http://schemas.microsoft.com/office/drawing/2010/main" val="0"/>
                </a:ext>
              </a:extLst>
            </a:blip>
            <a:srcRect l="17032" t="5203"/>
            <a:stretch/>
          </p:blipFill>
          <p:spPr>
            <a:xfrm>
              <a:off x="638510" y="5567075"/>
              <a:ext cx="1647224" cy="678221"/>
            </a:xfrm>
            <a:prstGeom prst="rect">
              <a:avLst/>
            </a:prstGeom>
          </p:spPr>
        </p:pic>
        <p:pic>
          <p:nvPicPr>
            <p:cNvPr id="11"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7680" y="5615360"/>
              <a:ext cx="1096466" cy="506631"/>
            </a:xfrm>
            <a:prstGeom prst="rect">
              <a:avLst/>
            </a:prstGeom>
          </p:spPr>
        </p:pic>
      </p:grpSp>
      <p:grpSp>
        <p:nvGrpSpPr>
          <p:cNvPr id="12" name="Groupe 1"/>
          <p:cNvGrpSpPr/>
          <p:nvPr userDrawn="1"/>
        </p:nvGrpSpPr>
        <p:grpSpPr>
          <a:xfrm>
            <a:off x="106442" y="6393488"/>
            <a:ext cx="7301763" cy="408774"/>
            <a:chOff x="106442" y="6393488"/>
            <a:chExt cx="7301763" cy="408774"/>
          </a:xfrm>
        </p:grpSpPr>
        <p:pic>
          <p:nvPicPr>
            <p:cNvPr id="13" name="Picture 2" descr="http://www.h2020.md/sites/h2020/files/H2020%20logo_6.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88205" y="6393488"/>
              <a:ext cx="720000" cy="40877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442" y="6406700"/>
              <a:ext cx="578716" cy="3824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8"/>
            <p:cNvSpPr>
              <a:spLocks noChangeArrowheads="1"/>
            </p:cNvSpPr>
            <p:nvPr/>
          </p:nvSpPr>
          <p:spPr bwMode="auto">
            <a:xfrm>
              <a:off x="728114" y="6436056"/>
              <a:ext cx="5866144" cy="304800"/>
            </a:xfrm>
            <a:prstGeom prst="rect">
              <a:avLst/>
            </a:prstGeom>
            <a:solidFill>
              <a:schemeClr val="bg1"/>
            </a:solidFill>
            <a:ln w="9525">
              <a:noFill/>
              <a:miter lim="800000"/>
              <a:headEnd/>
              <a:tailEnd/>
            </a:ln>
            <a:effectLst/>
          </p:spPr>
          <p:txBody>
            <a:bodyPr anchor="ctr"/>
            <a:lstStyle/>
            <a:p>
              <a:pPr algn="l" defTabSz="914400">
                <a:spcBef>
                  <a:spcPct val="20000"/>
                </a:spcBef>
                <a:buClrTx/>
                <a:buSzTx/>
                <a:buFontTx/>
                <a:buNone/>
                <a:defRPr/>
              </a:pPr>
              <a:r>
                <a:rPr lang="fr-FR" sz="1400" b="1" i="0" dirty="0">
                  <a:solidFill>
                    <a:srgbClr val="000099"/>
                  </a:solidFill>
                  <a:latin typeface="+mn-lt"/>
                  <a:cs typeface="Arial" pitchFamily="34" charset="0"/>
                </a:rPr>
                <a:t>MAGicSky</a:t>
              </a:r>
              <a:r>
                <a:rPr lang="fr-FR" sz="1400" i="0" dirty="0">
                  <a:solidFill>
                    <a:srgbClr val="000099"/>
                  </a:solidFill>
                  <a:latin typeface="+mn-lt"/>
                  <a:cs typeface="Arial" pitchFamily="34" charset="0"/>
                </a:rPr>
                <a:t> : </a:t>
              </a:r>
              <a:r>
                <a:rPr lang="fr-FR" sz="1400" kern="1200" dirty="0">
                  <a:solidFill>
                    <a:srgbClr val="000099"/>
                  </a:solidFill>
                  <a:latin typeface="Arial" charset="0"/>
                  <a:ea typeface="+mn-ea"/>
                  <a:cs typeface="Arial" pitchFamily="34" charset="0"/>
                </a:rPr>
                <a:t>Check meeting– Brussels, </a:t>
              </a:r>
              <a:r>
                <a:rPr lang="fr-FR" sz="1400" kern="1200" dirty="0" err="1">
                  <a:solidFill>
                    <a:srgbClr val="000099"/>
                  </a:solidFill>
                  <a:latin typeface="Arial" charset="0"/>
                  <a:ea typeface="+mn-ea"/>
                  <a:cs typeface="Arial" pitchFamily="34" charset="0"/>
                </a:rPr>
                <a:t>Belgium</a:t>
              </a:r>
              <a:r>
                <a:rPr lang="fr-FR" sz="1400" kern="1200" dirty="0">
                  <a:solidFill>
                    <a:srgbClr val="000099"/>
                  </a:solidFill>
                  <a:latin typeface="Arial" charset="0"/>
                  <a:ea typeface="+mn-ea"/>
                  <a:cs typeface="Arial" pitchFamily="34" charset="0"/>
                </a:rPr>
                <a:t> – </a:t>
              </a:r>
              <a:r>
                <a:rPr lang="fr-FR" sz="1400" kern="1200" dirty="0" err="1">
                  <a:solidFill>
                    <a:srgbClr val="000099"/>
                  </a:solidFill>
                  <a:latin typeface="Arial" charset="0"/>
                  <a:ea typeface="+mn-ea"/>
                  <a:cs typeface="Arial" pitchFamily="34" charset="0"/>
                </a:rPr>
                <a:t>October</a:t>
              </a:r>
              <a:r>
                <a:rPr lang="fr-FR" sz="1400" kern="1200" dirty="0">
                  <a:solidFill>
                    <a:srgbClr val="000099"/>
                  </a:solidFill>
                  <a:latin typeface="Arial" charset="0"/>
                  <a:ea typeface="+mn-ea"/>
                  <a:cs typeface="Arial" pitchFamily="34" charset="0"/>
                </a:rPr>
                <a:t> 21st, 2016 </a:t>
              </a:r>
              <a:endParaRPr lang="fr-FR" sz="1400" dirty="0">
                <a:solidFill>
                  <a:srgbClr val="000099"/>
                </a:solidFill>
                <a:latin typeface="+mn-lt"/>
                <a:cs typeface="Arial" pitchFamily="34" charset="0"/>
              </a:endParaRPr>
            </a:p>
          </p:txBody>
        </p:sp>
      </p:grpSp>
      <p:grpSp>
        <p:nvGrpSpPr>
          <p:cNvPr id="16" name="Groupe 30"/>
          <p:cNvGrpSpPr/>
          <p:nvPr userDrawn="1"/>
        </p:nvGrpSpPr>
        <p:grpSpPr>
          <a:xfrm>
            <a:off x="-63737" y="0"/>
            <a:ext cx="9981265" cy="4482548"/>
            <a:chOff x="-63737" y="0"/>
            <a:chExt cx="9981265" cy="4482548"/>
          </a:xfrm>
        </p:grpSpPr>
        <p:sp>
          <p:nvSpPr>
            <p:cNvPr id="17" name="Rectangle 16"/>
            <p:cNvSpPr/>
            <p:nvPr/>
          </p:nvSpPr>
          <p:spPr bwMode="auto">
            <a:xfrm>
              <a:off x="-7688" y="0"/>
              <a:ext cx="9914838" cy="61414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dirty="0">
                <a:solidFill>
                  <a:srgbClr val="FF0000"/>
                </a:solidFill>
                <a:latin typeface="Arial" pitchFamily="34" charset="0"/>
                <a:cs typeface="Arial" pitchFamily="34" charset="0"/>
              </a:endParaRPr>
            </a:p>
          </p:txBody>
        </p:sp>
        <p:sp>
          <p:nvSpPr>
            <p:cNvPr id="18" name="ZoneTexte 6"/>
            <p:cNvSpPr txBox="1"/>
            <p:nvPr/>
          </p:nvSpPr>
          <p:spPr>
            <a:xfrm>
              <a:off x="-63737" y="110542"/>
              <a:ext cx="9907150" cy="523220"/>
            </a:xfrm>
            <a:prstGeom prst="rect">
              <a:avLst/>
            </a:prstGeom>
            <a:noFill/>
          </p:spPr>
          <p:txBody>
            <a:bodyPr wrap="square" rtlCol="0">
              <a:spAutoFit/>
            </a:bodyPr>
            <a:lstStyle/>
            <a:p>
              <a:pPr algn="ctr"/>
              <a:r>
                <a:rPr lang="en-US" sz="1400" i="1" dirty="0"/>
                <a:t>This project has received funding from the European Union's Horizon 2020 research and innovation </a:t>
              </a:r>
              <a:r>
                <a:rPr lang="en-US" sz="1400" i="1" dirty="0" err="1"/>
                <a:t>programme</a:t>
              </a:r>
              <a:r>
                <a:rPr lang="en-US" sz="1400" i="1" dirty="0"/>
                <a:t> FET under grant agreement No 665095</a:t>
              </a:r>
              <a:endParaRPr lang="fr-FR" sz="1400" dirty="0">
                <a:latin typeface="Verdana" panose="020B0604030504040204" pitchFamily="34" charset="0"/>
                <a:ea typeface="Verdana" panose="020B0604030504040204" pitchFamily="34" charset="0"/>
                <a:cs typeface="Verdana" panose="020B0604030504040204" pitchFamily="34" charset="0"/>
              </a:endParaRPr>
            </a:p>
          </p:txBody>
        </p:sp>
        <p:pic>
          <p:nvPicPr>
            <p:cNvPr id="19" name="Image 23"/>
            <p:cNvPicPr>
              <a:picLocks noChangeAspect="1"/>
            </p:cNvPicPr>
            <p:nvPr/>
          </p:nvPicPr>
          <p:blipFill rotWithShape="1">
            <a:blip r:embed="rId11" cstate="print">
              <a:extLst>
                <a:ext uri="{28A0092B-C50C-407E-A947-70E740481C1C}">
                  <a14:useLocalDpi xmlns:a14="http://schemas.microsoft.com/office/drawing/2010/main" val="0"/>
                </a:ext>
              </a:extLst>
            </a:blip>
            <a:srcRect t="19383" r="5244" b="13408"/>
            <a:stretch/>
          </p:blipFill>
          <p:spPr>
            <a:xfrm>
              <a:off x="3580064" y="623823"/>
              <a:ext cx="6337464" cy="2850923"/>
            </a:xfrm>
            <a:prstGeom prst="rect">
              <a:avLst/>
            </a:prstGeom>
          </p:spPr>
        </p:pic>
        <p:sp>
          <p:nvSpPr>
            <p:cNvPr id="20" name="Rectangle 19"/>
            <p:cNvSpPr/>
            <p:nvPr/>
          </p:nvSpPr>
          <p:spPr bwMode="auto">
            <a:xfrm>
              <a:off x="-7249" y="3467855"/>
              <a:ext cx="9914838" cy="1014693"/>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fr-FR" dirty="0">
                <a:solidFill>
                  <a:srgbClr val="FF0000"/>
                </a:solidFill>
                <a:latin typeface="Arial" pitchFamily="34" charset="0"/>
                <a:cs typeface="Arial" pitchFamily="34" charset="0"/>
              </a:endParaRPr>
            </a:p>
          </p:txBody>
        </p:sp>
        <p:pic>
          <p:nvPicPr>
            <p:cNvPr id="23" name="Imag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442" y="1077188"/>
              <a:ext cx="3203299" cy="1854855"/>
            </a:xfrm>
            <a:prstGeom prst="rect">
              <a:avLst/>
            </a:prstGeom>
          </p:spPr>
        </p:pic>
      </p:grpSp>
      <p:sp>
        <p:nvSpPr>
          <p:cNvPr id="2" name="Titre 1"/>
          <p:cNvSpPr>
            <a:spLocks noGrp="1"/>
          </p:cNvSpPr>
          <p:nvPr>
            <p:ph type="ctrTitle"/>
          </p:nvPr>
        </p:nvSpPr>
        <p:spPr>
          <a:xfrm>
            <a:off x="-7688" y="3474746"/>
            <a:ext cx="9925216" cy="609419"/>
          </a:xfrm>
        </p:spPr>
        <p:txBody>
          <a:bodyPr/>
          <a:lstStyle/>
          <a:p>
            <a:r>
              <a:rPr lang="fr-FR" dirty="0"/>
              <a:t>Cliquez pour modifier le style du titre</a:t>
            </a:r>
          </a:p>
        </p:txBody>
      </p:sp>
      <p:sp>
        <p:nvSpPr>
          <p:cNvPr id="3" name="Sous-titre 2"/>
          <p:cNvSpPr>
            <a:spLocks noGrp="1"/>
          </p:cNvSpPr>
          <p:nvPr>
            <p:ph type="subTitle" idx="1"/>
          </p:nvPr>
        </p:nvSpPr>
        <p:spPr>
          <a:xfrm>
            <a:off x="-8850" y="4119636"/>
            <a:ext cx="9926378" cy="362912"/>
          </a:xfrm>
          <a:prstGeom prst="rect">
            <a:avLst/>
          </a:prstGeom>
        </p:spPr>
        <p:txBody>
          <a:bodyPr/>
          <a:lstStyle>
            <a:lvl1pPr marL="0" indent="0" algn="ctr">
              <a:buNone/>
              <a:defRPr sz="16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dirty="0"/>
              <a:t>Cliquez pour modifier le style des sous-titres du masque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95300" y="1600200"/>
            <a:ext cx="8916988"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83438" y="95250"/>
            <a:ext cx="2228850" cy="6030913"/>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95300" y="95250"/>
            <a:ext cx="6535738" cy="603091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397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 Slide Title">
    <p:spTree>
      <p:nvGrpSpPr>
        <p:cNvPr id="1" name=""/>
        <p:cNvGrpSpPr/>
        <p:nvPr/>
      </p:nvGrpSpPr>
      <p:grpSpPr>
        <a:xfrm>
          <a:off x="0" y="0"/>
          <a:ext cx="0" cy="0"/>
          <a:chOff x="0" y="0"/>
          <a:chExt cx="0" cy="0"/>
        </a:xfrm>
      </p:grpSpPr>
      <p:sp>
        <p:nvSpPr>
          <p:cNvPr id="4" name="Freeform 47"/>
          <p:cNvSpPr>
            <a:spLocks/>
          </p:cNvSpPr>
          <p:nvPr/>
        </p:nvSpPr>
        <p:spPr bwMode="auto">
          <a:xfrm>
            <a:off x="5645262" y="0"/>
            <a:ext cx="4276087" cy="6904038"/>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0 h 10001"/>
              <a:gd name="T8" fmla="*/ 2147483647 w 10000"/>
              <a:gd name="T9" fmla="*/ 2147483647 h 100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rgbClr val="5DBF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Image 17" descr="logo_thales.png"/>
          <p:cNvPicPr>
            <a:picLocks noChangeAspect="1"/>
          </p:cNvPicPr>
          <p:nvPr/>
        </p:nvPicPr>
        <p:blipFill>
          <a:blip r:embed="rId2" cstate="print">
            <a:extLst>
              <a:ext uri="{28A0092B-C50C-407E-A947-70E740481C1C}">
                <a14:useLocalDpi xmlns:a14="http://schemas.microsoft.com/office/drawing/2010/main" val="0"/>
              </a:ext>
            </a:extLst>
          </a:blip>
          <a:srcRect l="9052" t="36000" r="9052" b="36000"/>
          <a:stretch>
            <a:fillRect/>
          </a:stretch>
        </p:blipFill>
        <p:spPr bwMode="auto">
          <a:xfrm>
            <a:off x="256291" y="250826"/>
            <a:ext cx="2531939"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emi-cadre 5"/>
          <p:cNvSpPr/>
          <p:nvPr/>
        </p:nvSpPr>
        <p:spPr bwMode="auto">
          <a:xfrm>
            <a:off x="326813" y="2465388"/>
            <a:ext cx="419696" cy="385762"/>
          </a:xfrm>
          <a:prstGeom prst="halfFrame">
            <a:avLst>
              <a:gd name="adj1" fmla="val 12269"/>
              <a:gd name="adj2" fmla="val 13535"/>
            </a:avLst>
          </a:prstGeom>
          <a:solidFill>
            <a:srgbClr val="5DBFD4"/>
          </a:solidFill>
          <a:ln>
            <a:noFill/>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030"/>
          <p:cNvSpPr>
            <a:spLocks noChangeArrowheads="1"/>
          </p:cNvSpPr>
          <p:nvPr/>
        </p:nvSpPr>
        <p:spPr bwMode="auto">
          <a:xfrm>
            <a:off x="237370" y="6426201"/>
            <a:ext cx="477146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a:solidFill>
                  <a:schemeClr val="tx1"/>
                </a:solidFill>
                <a:latin typeface="Century Gothic" pitchFamily="34" charset="0"/>
              </a:defRPr>
            </a:lvl1pPr>
            <a:lvl2pPr marL="742950" indent="-285750" eaLnBrk="0" hangingPunct="0">
              <a:defRPr>
                <a:solidFill>
                  <a:schemeClr val="tx1"/>
                </a:solidFill>
                <a:latin typeface="Century Gothic" pitchFamily="34" charset="0"/>
              </a:defRPr>
            </a:lvl2pPr>
            <a:lvl3pPr marL="1143000" indent="-228600" eaLnBrk="0" hangingPunct="0">
              <a:defRPr>
                <a:solidFill>
                  <a:schemeClr val="tx1"/>
                </a:solidFill>
                <a:latin typeface="Century Gothic" pitchFamily="34" charset="0"/>
              </a:defRPr>
            </a:lvl3pPr>
            <a:lvl4pPr marL="1600200" indent="-228600" eaLnBrk="0" hangingPunct="0">
              <a:defRPr>
                <a:solidFill>
                  <a:schemeClr val="tx1"/>
                </a:solidFill>
                <a:latin typeface="Century Gothic" pitchFamily="34" charset="0"/>
              </a:defRPr>
            </a:lvl4pPr>
            <a:lvl5pPr marL="2057400" indent="-228600" eaLnBrk="0" hangingPunct="0">
              <a:defRPr>
                <a:solidFill>
                  <a:schemeClr val="tx1"/>
                </a:solidFill>
                <a:latin typeface="Century Gothic" pitchFamily="34" charset="0"/>
              </a:defRPr>
            </a:lvl5pPr>
            <a:lvl6pPr marL="2514600" indent="-228600" defTabSz="457200" eaLnBrk="0" fontAlgn="base" hangingPunct="0">
              <a:spcBef>
                <a:spcPct val="0"/>
              </a:spcBef>
              <a:spcAft>
                <a:spcPct val="0"/>
              </a:spcAft>
              <a:defRPr>
                <a:solidFill>
                  <a:schemeClr val="tx1"/>
                </a:solidFill>
                <a:latin typeface="Century Gothic" pitchFamily="34" charset="0"/>
              </a:defRPr>
            </a:lvl6pPr>
            <a:lvl7pPr marL="2971800" indent="-228600" defTabSz="457200" eaLnBrk="0" fontAlgn="base" hangingPunct="0">
              <a:spcBef>
                <a:spcPct val="0"/>
              </a:spcBef>
              <a:spcAft>
                <a:spcPct val="0"/>
              </a:spcAft>
              <a:defRPr>
                <a:solidFill>
                  <a:schemeClr val="tx1"/>
                </a:solidFill>
                <a:latin typeface="Century Gothic" pitchFamily="34" charset="0"/>
              </a:defRPr>
            </a:lvl7pPr>
            <a:lvl8pPr marL="3429000" indent="-228600" defTabSz="457200" eaLnBrk="0" fontAlgn="base" hangingPunct="0">
              <a:spcBef>
                <a:spcPct val="0"/>
              </a:spcBef>
              <a:spcAft>
                <a:spcPct val="0"/>
              </a:spcAft>
              <a:defRPr>
                <a:solidFill>
                  <a:schemeClr val="tx1"/>
                </a:solidFill>
                <a:latin typeface="Century Gothic" pitchFamily="34" charset="0"/>
              </a:defRPr>
            </a:lvl8pPr>
            <a:lvl9pPr marL="3886200" indent="-228600" defTabSz="457200" eaLnBrk="0" fontAlgn="base" hangingPunct="0">
              <a:spcBef>
                <a:spcPct val="0"/>
              </a:spcBef>
              <a:spcAft>
                <a:spcPct val="0"/>
              </a:spcAft>
              <a:defRPr>
                <a:solidFill>
                  <a:schemeClr val="tx1"/>
                </a:solidFill>
                <a:latin typeface="Century Gothic"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altLang="fr-FR" sz="900" b="0" i="0" u="none" strike="noStrike" kern="1200" cap="none" spc="0" normalizeH="0" baseline="0" noProof="0">
                <a:ln>
                  <a:noFill/>
                </a:ln>
                <a:solidFill>
                  <a:prstClr val="black"/>
                </a:solidFill>
                <a:effectLst/>
                <a:uLnTx/>
                <a:uFillTx/>
                <a:latin typeface="Century Gothic" pitchFamily="34" charset="0"/>
                <a:ea typeface="+mn-ea"/>
                <a:cs typeface="+mn-cs"/>
              </a:rPr>
              <a:t>www.thalesgroup.com</a:t>
            </a:r>
          </a:p>
        </p:txBody>
      </p:sp>
      <p:pic>
        <p:nvPicPr>
          <p:cNvPr id="9" name="Espace réservé pour une image  5" descr="5.jpg"/>
          <p:cNvPicPr>
            <a:picLocks noGrp="1" noChangeAspect="1"/>
          </p:cNvPicPr>
          <p:nvPr/>
        </p:nvPicPr>
        <p:blipFill>
          <a:blip r:embed="rId3"/>
          <a:srcRect l="10586" r="10586"/>
          <a:stretch>
            <a:fillRect/>
          </a:stretch>
        </p:blipFill>
        <p:spPr bwMode="auto">
          <a:xfrm>
            <a:off x="5965998" y="-17692"/>
            <a:ext cx="3952019" cy="6904567"/>
          </a:xfrm>
          <a:custGeom>
            <a:avLst/>
            <a:gdLst>
              <a:gd name="connsiteX0" fmla="*/ 0 w 3662362"/>
              <a:gd name="connsiteY0" fmla="*/ 0 h 5168900"/>
              <a:gd name="connsiteX1" fmla="*/ 3662362 w 3662362"/>
              <a:gd name="connsiteY1" fmla="*/ 0 h 5168900"/>
              <a:gd name="connsiteX2" fmla="*/ 3662362 w 3662362"/>
              <a:gd name="connsiteY2" fmla="*/ 5168900 h 5168900"/>
              <a:gd name="connsiteX3" fmla="*/ 0 w 3662362"/>
              <a:gd name="connsiteY3" fmla="*/ 5168900 h 5168900"/>
              <a:gd name="connsiteX4" fmla="*/ 0 w 3662362"/>
              <a:gd name="connsiteY4" fmla="*/ 0 h 5168900"/>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724025 w 3662362"/>
              <a:gd name="connsiteY0" fmla="*/ 0 h 5178425"/>
              <a:gd name="connsiteX1" fmla="*/ 3662362 w 3662362"/>
              <a:gd name="connsiteY1" fmla="*/ 9525 h 5178425"/>
              <a:gd name="connsiteX2" fmla="*/ 3662362 w 3662362"/>
              <a:gd name="connsiteY2" fmla="*/ 5178425 h 5178425"/>
              <a:gd name="connsiteX3" fmla="*/ 0 w 3662362"/>
              <a:gd name="connsiteY3" fmla="*/ 5178425 h 5178425"/>
              <a:gd name="connsiteX4" fmla="*/ 1724025 w 3662362"/>
              <a:gd name="connsiteY4" fmla="*/ 0 h 5178425"/>
              <a:gd name="connsiteX0" fmla="*/ 1609725 w 3548062"/>
              <a:gd name="connsiteY0" fmla="*/ 0 h 5178425"/>
              <a:gd name="connsiteX1" fmla="*/ 3548062 w 3548062"/>
              <a:gd name="connsiteY1" fmla="*/ 9525 h 5178425"/>
              <a:gd name="connsiteX2" fmla="*/ 3548062 w 3548062"/>
              <a:gd name="connsiteY2" fmla="*/ 5178425 h 5178425"/>
              <a:gd name="connsiteX3" fmla="*/ 0 w 3548062"/>
              <a:gd name="connsiteY3" fmla="*/ 5178425 h 5178425"/>
              <a:gd name="connsiteX4" fmla="*/ 1609725 w 3548062"/>
              <a:gd name="connsiteY4" fmla="*/ 0 h 5178425"/>
              <a:gd name="connsiteX0" fmla="*/ 1758948 w 3697285"/>
              <a:gd name="connsiteY0" fmla="*/ 0 h 5178425"/>
              <a:gd name="connsiteX1" fmla="*/ 3697285 w 3697285"/>
              <a:gd name="connsiteY1" fmla="*/ 9525 h 5178425"/>
              <a:gd name="connsiteX2" fmla="*/ 3697285 w 3697285"/>
              <a:gd name="connsiteY2" fmla="*/ 5178425 h 5178425"/>
              <a:gd name="connsiteX3" fmla="*/ 149223 w 3697285"/>
              <a:gd name="connsiteY3" fmla="*/ 5178425 h 5178425"/>
              <a:gd name="connsiteX4" fmla="*/ 1758948 w 3697285"/>
              <a:gd name="connsiteY4" fmla="*/ 0 h 5178425"/>
              <a:gd name="connsiteX0" fmla="*/ 1709096 w 3647433"/>
              <a:gd name="connsiteY0" fmla="*/ 0 h 5178425"/>
              <a:gd name="connsiteX1" fmla="*/ 3647433 w 3647433"/>
              <a:gd name="connsiteY1" fmla="*/ 9525 h 5178425"/>
              <a:gd name="connsiteX2" fmla="*/ 3647433 w 3647433"/>
              <a:gd name="connsiteY2" fmla="*/ 5178425 h 5178425"/>
              <a:gd name="connsiteX3" fmla="*/ 99371 w 3647433"/>
              <a:gd name="connsiteY3" fmla="*/ 5178425 h 5178425"/>
              <a:gd name="connsiteX4" fmla="*/ 1709096 w 3647433"/>
              <a:gd name="connsiteY4" fmla="*/ 0 h 517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7433" h="5178425">
                <a:moveTo>
                  <a:pt x="1709096" y="0"/>
                </a:moveTo>
                <a:lnTo>
                  <a:pt x="3647433" y="9525"/>
                </a:lnTo>
                <a:lnTo>
                  <a:pt x="3647433" y="5178425"/>
                </a:lnTo>
                <a:lnTo>
                  <a:pt x="99371" y="5178425"/>
                </a:lnTo>
                <a:cubicBezTo>
                  <a:pt x="-30804" y="4471458"/>
                  <a:pt x="-351479" y="2116667"/>
                  <a:pt x="1709096" y="0"/>
                </a:cubicBezTo>
                <a:close/>
              </a:path>
            </a:pathLst>
          </a:custGeom>
          <a:solidFill>
            <a:schemeClr val="bg1">
              <a:lumMod val="85000"/>
            </a:schemeClr>
          </a:solidFill>
          <a:ln>
            <a:noFill/>
          </a:ln>
          <a:effectLst/>
          <a:extLst/>
        </p:spPr>
      </p:pic>
      <p:sp>
        <p:nvSpPr>
          <p:cNvPr id="2" name="Titre 1"/>
          <p:cNvSpPr>
            <a:spLocks noGrp="1"/>
          </p:cNvSpPr>
          <p:nvPr>
            <p:ph type="ctrTitle"/>
          </p:nvPr>
        </p:nvSpPr>
        <p:spPr>
          <a:xfrm>
            <a:off x="327272" y="1342954"/>
            <a:ext cx="5328712" cy="4254383"/>
          </a:xfrm>
        </p:spPr>
        <p:txBody>
          <a:bodyPr/>
          <a:lstStyle>
            <a:lvl1pPr algn="l">
              <a:defRPr sz="2600">
                <a:solidFill>
                  <a:srgbClr val="333366"/>
                </a:solidFill>
              </a:defRPr>
            </a:lvl1pPr>
          </a:lstStyle>
          <a:p>
            <a:r>
              <a:rPr lang="fr-FR"/>
              <a:t>Modifiez le style du titre</a:t>
            </a:r>
            <a:endParaRPr lang="fr-FR" dirty="0"/>
          </a:p>
        </p:txBody>
      </p:sp>
      <p:sp>
        <p:nvSpPr>
          <p:cNvPr id="32" name="Sous-titre 2"/>
          <p:cNvSpPr>
            <a:spLocks noGrp="1"/>
          </p:cNvSpPr>
          <p:nvPr>
            <p:ph type="subTitle" idx="1"/>
          </p:nvPr>
        </p:nvSpPr>
        <p:spPr>
          <a:xfrm>
            <a:off x="327272" y="4179769"/>
            <a:ext cx="5328712" cy="307777"/>
          </a:xfrm>
        </p:spPr>
        <p:txBody>
          <a:bodyPr>
            <a:spAutoFit/>
          </a:bodyPr>
          <a:lstStyle>
            <a:lvl1pPr marL="0" indent="0" algn="l">
              <a:lnSpc>
                <a:spcPct val="100000"/>
              </a:lnSpc>
              <a:spcBef>
                <a:spcPts val="0"/>
              </a:spcBef>
              <a:spcAft>
                <a:spcPts val="0"/>
              </a:spcAft>
              <a:buNone/>
              <a:defRPr sz="1400" b="1" cap="all">
                <a:solidFill>
                  <a:srgbClr val="5DB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GB" dirty="0"/>
          </a:p>
        </p:txBody>
      </p:sp>
    </p:spTree>
    <p:extLst>
      <p:ext uri="{BB962C8B-B14F-4D97-AF65-F5344CB8AC3E}">
        <p14:creationId xmlns:p14="http://schemas.microsoft.com/office/powerpoint/2010/main" val="4166839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pour modifier le style du titre</a:t>
            </a:r>
          </a:p>
        </p:txBody>
      </p:sp>
      <p:sp>
        <p:nvSpPr>
          <p:cNvPr id="3" name="Espace réservé du contenu 2"/>
          <p:cNvSpPr>
            <a:spLocks noGrp="1"/>
          </p:cNvSpPr>
          <p:nvPr>
            <p:ph idx="1"/>
          </p:nvPr>
        </p:nvSpPr>
        <p:spPr>
          <a:xfrm>
            <a:off x="495300" y="1600200"/>
            <a:ext cx="8916988" cy="4525963"/>
          </a:xfrm>
          <a:prstGeom prst="rect">
            <a:avLst/>
          </a:prstGeom>
        </p:spPr>
        <p:txBody>
          <a:bodyPr/>
          <a:lstStyle>
            <a:lvl1pPr marL="342900" indent="-342900">
              <a:buFont typeface="Arial" panose="020B0604020202020204" pitchFamily="34" charset="0"/>
              <a:buChar char="□"/>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82638" y="4406900"/>
            <a:ext cx="8421687"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82638" y="2906713"/>
            <a:ext cx="8421687"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95300" y="1600200"/>
            <a:ext cx="43815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029200" y="1600200"/>
            <a:ext cx="4383088"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95300" y="274638"/>
            <a:ext cx="8916988"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95300"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95300"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032375" y="1535113"/>
            <a:ext cx="437991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5032375" y="2174875"/>
            <a:ext cx="437991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1" name="Titre 1"/>
          <p:cNvSpPr>
            <a:spLocks noGrp="1"/>
          </p:cNvSpPr>
          <p:nvPr>
            <p:ph type="title"/>
          </p:nvPr>
        </p:nvSpPr>
        <p:spPr>
          <a:xfrm>
            <a:off x="1" y="0"/>
            <a:ext cx="8839199" cy="584200"/>
          </a:xfrm>
        </p:spPr>
        <p:txBody>
          <a:bodyPr/>
          <a:lstStyle/>
          <a:p>
            <a:r>
              <a:rPr lang="fr-FR" dirty="0"/>
              <a:t>Cliquez pour modifier le style du titre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95300" y="273050"/>
            <a:ext cx="3259138"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873500" y="273050"/>
            <a:ext cx="553878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941513" y="4800600"/>
            <a:ext cx="5945187"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941513" y="612775"/>
            <a:ext cx="5945187"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941513" y="5367338"/>
            <a:ext cx="5945187"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6318913"/>
            <a:ext cx="9891713" cy="551983"/>
          </a:xfrm>
          <a:custGeom>
            <a:avLst/>
            <a:gdLst>
              <a:gd name="T0" fmla="*/ 0 w 5752"/>
              <a:gd name="T1" fmla="*/ 0 h 200"/>
              <a:gd name="T2" fmla="*/ 7525407 w 5752"/>
              <a:gd name="T3" fmla="*/ 0 h 200"/>
              <a:gd name="T4" fmla="*/ 7869347 w 5752"/>
              <a:gd name="T5" fmla="*/ 317500 h 200"/>
              <a:gd name="T6" fmla="*/ 9891713 w 5752"/>
              <a:gd name="T7" fmla="*/ 317500 h 200"/>
              <a:gd name="T8" fmla="*/ 0 w 5752"/>
              <a:gd name="T9" fmla="*/ 0 h 200"/>
              <a:gd name="T10" fmla="*/ 5752 w 5752"/>
              <a:gd name="T11" fmla="*/ 200 h 200"/>
            </a:gdLst>
            <a:ahLst/>
            <a:cxnLst>
              <a:cxn ang="0">
                <a:pos x="T0" y="T1"/>
              </a:cxn>
              <a:cxn ang="0">
                <a:pos x="T2" y="T3"/>
              </a:cxn>
              <a:cxn ang="0">
                <a:pos x="T4" y="T5"/>
              </a:cxn>
              <a:cxn ang="0">
                <a:pos x="T6" y="T7"/>
              </a:cxn>
            </a:cxnLst>
            <a:rect l="T8" t="T9" r="T10" b="T11"/>
            <a:pathLst>
              <a:path w="5752" h="200">
                <a:moveTo>
                  <a:pt x="0" y="0"/>
                </a:moveTo>
                <a:lnTo>
                  <a:pt x="4376" y="0"/>
                </a:lnTo>
                <a:lnTo>
                  <a:pt x="4576" y="200"/>
                </a:lnTo>
                <a:lnTo>
                  <a:pt x="5752" y="200"/>
                </a:lnTo>
              </a:path>
            </a:pathLst>
          </a:custGeom>
          <a:noFill/>
          <a:ln w="9360">
            <a:solidFill>
              <a:srgbClr val="003366"/>
            </a:solidFill>
            <a:round/>
            <a:headEnd/>
            <a:tailEnd/>
          </a:ln>
          <a:effectLst/>
        </p:spPr>
        <p:txBody>
          <a:bodyPr wrap="none" anchor="ctr"/>
          <a:lstStyle/>
          <a:p>
            <a:pPr>
              <a:defRPr/>
            </a:pPr>
            <a:endParaRPr lang="fr-FR">
              <a:latin typeface="Arial" pitchFamily="34" charset="0"/>
              <a:cs typeface="Arial" pitchFamily="34" charset="0"/>
            </a:endParaRPr>
          </a:p>
        </p:txBody>
      </p:sp>
      <p:grpSp>
        <p:nvGrpSpPr>
          <p:cNvPr id="33" name="Groupe 5"/>
          <p:cNvGrpSpPr/>
          <p:nvPr userDrawn="1"/>
        </p:nvGrpSpPr>
        <p:grpSpPr>
          <a:xfrm>
            <a:off x="0" y="0"/>
            <a:ext cx="9914838" cy="614149"/>
            <a:chOff x="-7250" y="0"/>
            <a:chExt cx="9914838" cy="614149"/>
          </a:xfrm>
        </p:grpSpPr>
        <p:sp>
          <p:nvSpPr>
            <p:cNvPr id="34" name="Rectangle 33"/>
            <p:cNvSpPr/>
            <p:nvPr/>
          </p:nvSpPr>
          <p:spPr bwMode="auto">
            <a:xfrm>
              <a:off x="-7250" y="0"/>
              <a:ext cx="9914838" cy="614149"/>
            </a:xfrm>
            <a:prstGeom prst="rect">
              <a:avLst/>
            </a:prstGeom>
            <a:solidFill>
              <a:srgbClr val="CC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fr-FR" sz="2800" b="1" dirty="0">
                <a:latin typeface="+mn-lt"/>
                <a:cs typeface="Arial" pitchFamily="34" charset="0"/>
              </a:endParaRPr>
            </a:p>
          </p:txBody>
        </p:sp>
        <p:pic>
          <p:nvPicPr>
            <p:cNvPr id="35" name="Imag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46964" y="0"/>
              <a:ext cx="1060624" cy="614149"/>
            </a:xfrm>
            <a:prstGeom prst="rect">
              <a:avLst/>
            </a:prstGeom>
            <a:solidFill>
              <a:srgbClr val="C00000"/>
            </a:solidFill>
            <a:ln w="9525" cap="flat" cmpd="sng" algn="ctr">
              <a:solidFill>
                <a:schemeClr val="tx1"/>
              </a:solidFill>
              <a:prstDash val="solid"/>
              <a:round/>
              <a:headEnd type="none" w="med" len="med"/>
              <a:tailEnd type="none" w="med" len="med"/>
            </a:ln>
            <a:effectLst/>
          </p:spPr>
        </p:pic>
      </p:grpSp>
      <p:sp>
        <p:nvSpPr>
          <p:cNvPr id="45059" name="Rectangle 2"/>
          <p:cNvSpPr>
            <a:spLocks noGrp="1" noChangeArrowheads="1"/>
          </p:cNvSpPr>
          <p:nvPr>
            <p:ph type="title"/>
          </p:nvPr>
        </p:nvSpPr>
        <p:spPr bwMode="auto">
          <a:xfrm>
            <a:off x="0" y="-1"/>
            <a:ext cx="8854214" cy="614149"/>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dirty="0" err="1"/>
              <a:t>Cliquez</a:t>
            </a:r>
            <a:r>
              <a:rPr lang="en-GB" dirty="0"/>
              <a:t> pour </a:t>
            </a:r>
            <a:r>
              <a:rPr lang="en-GB" dirty="0" err="1"/>
              <a:t>éditer</a:t>
            </a:r>
            <a:r>
              <a:rPr lang="en-GB" dirty="0"/>
              <a:t> le format du </a:t>
            </a:r>
            <a:r>
              <a:rPr lang="en-GB" dirty="0" err="1"/>
              <a:t>texte</a:t>
            </a:r>
            <a:r>
              <a:rPr lang="en-GB" dirty="0"/>
              <a:t>-titre</a:t>
            </a:r>
          </a:p>
        </p:txBody>
      </p:sp>
      <p:sp>
        <p:nvSpPr>
          <p:cNvPr id="36" name="ZoneTexte 3"/>
          <p:cNvSpPr txBox="1"/>
          <p:nvPr userDrawn="1"/>
        </p:nvSpPr>
        <p:spPr>
          <a:xfrm>
            <a:off x="8218314" y="6442036"/>
            <a:ext cx="1257300" cy="369332"/>
          </a:xfrm>
          <a:prstGeom prst="rect">
            <a:avLst/>
          </a:prstGeom>
          <a:noFill/>
        </p:spPr>
        <p:txBody>
          <a:bodyPr wrap="square" rtlCol="0">
            <a:spAutoFit/>
          </a:bodyPr>
          <a:lstStyle/>
          <a:p>
            <a:pPr algn="l"/>
            <a:r>
              <a:rPr lang="fr-FR" i="1" dirty="0">
                <a:solidFill>
                  <a:schemeClr val="bg2">
                    <a:lumMod val="60000"/>
                    <a:lumOff val="40000"/>
                  </a:schemeClr>
                </a:solidFill>
              </a:rPr>
              <a:t>Slide </a:t>
            </a:r>
            <a:fld id="{F42F48AF-DCDD-44E2-8034-73F3586A57F1}" type="slidenum">
              <a:rPr lang="fr-FR" i="1" smtClean="0">
                <a:solidFill>
                  <a:schemeClr val="bg2">
                    <a:lumMod val="60000"/>
                    <a:lumOff val="40000"/>
                  </a:schemeClr>
                </a:solidFill>
              </a:rPr>
              <a:pPr algn="l"/>
              <a:t>‹N°›</a:t>
            </a:fld>
            <a:endParaRPr lang="fr-FR" i="1" dirty="0">
              <a:solidFill>
                <a:schemeClr val="bg2">
                  <a:lumMod val="60000"/>
                  <a:lumOff val="40000"/>
                </a:schemeClr>
              </a:solidFill>
            </a:endParaRPr>
          </a:p>
        </p:txBody>
      </p:sp>
      <p:grpSp>
        <p:nvGrpSpPr>
          <p:cNvPr id="37" name="Groupe 15"/>
          <p:cNvGrpSpPr/>
          <p:nvPr userDrawn="1"/>
        </p:nvGrpSpPr>
        <p:grpSpPr>
          <a:xfrm>
            <a:off x="106442" y="6393488"/>
            <a:ext cx="7301763" cy="408774"/>
            <a:chOff x="106442" y="6393488"/>
            <a:chExt cx="7301763" cy="408774"/>
          </a:xfrm>
        </p:grpSpPr>
        <p:pic>
          <p:nvPicPr>
            <p:cNvPr id="38" name="Picture 2" descr="http://www.h2020.md/sites/h2020/files/H2020%20logo_6.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688205" y="6393488"/>
              <a:ext cx="720000" cy="408774"/>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442" y="6406700"/>
              <a:ext cx="578716" cy="382444"/>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8"/>
            <p:cNvSpPr>
              <a:spLocks noChangeArrowheads="1"/>
            </p:cNvSpPr>
            <p:nvPr/>
          </p:nvSpPr>
          <p:spPr bwMode="auto">
            <a:xfrm>
              <a:off x="728114" y="6436056"/>
              <a:ext cx="5866144" cy="304800"/>
            </a:xfrm>
            <a:prstGeom prst="rect">
              <a:avLst/>
            </a:prstGeom>
            <a:solidFill>
              <a:schemeClr val="bg1"/>
            </a:solidFill>
            <a:ln w="9525">
              <a:noFill/>
              <a:miter lim="800000"/>
              <a:headEnd/>
              <a:tailEnd/>
            </a:ln>
            <a:effectLst/>
          </p:spPr>
          <p:txBody>
            <a:bodyPr anchor="ctr"/>
            <a:lstStyle/>
            <a:p>
              <a:pPr algn="l" defTabSz="914400">
                <a:spcBef>
                  <a:spcPct val="20000"/>
                </a:spcBef>
                <a:buClrTx/>
                <a:buSzTx/>
                <a:buFontTx/>
                <a:buNone/>
                <a:defRPr/>
              </a:pPr>
              <a:r>
                <a:rPr lang="fr-FR" sz="1400" b="1" i="0" dirty="0">
                  <a:solidFill>
                    <a:srgbClr val="000099"/>
                  </a:solidFill>
                  <a:latin typeface="+mn-lt"/>
                  <a:cs typeface="Arial" pitchFamily="34" charset="0"/>
                </a:rPr>
                <a:t>MAGicSky</a:t>
              </a:r>
              <a:r>
                <a:rPr lang="fr-FR" sz="1400" i="0" dirty="0">
                  <a:solidFill>
                    <a:srgbClr val="000099"/>
                  </a:solidFill>
                  <a:latin typeface="+mn-lt"/>
                  <a:cs typeface="Arial" pitchFamily="34" charset="0"/>
                </a:rPr>
                <a:t> : </a:t>
              </a:r>
              <a:r>
                <a:rPr lang="fr-FR" sz="1400" dirty="0">
                  <a:solidFill>
                    <a:srgbClr val="000099"/>
                  </a:solidFill>
                  <a:latin typeface="+mn-lt"/>
                  <a:cs typeface="Arial" pitchFamily="34" charset="0"/>
                </a:rPr>
                <a:t>Check meeting– Brussels, </a:t>
              </a:r>
              <a:r>
                <a:rPr lang="fr-FR" sz="1400" dirty="0" err="1">
                  <a:solidFill>
                    <a:srgbClr val="000099"/>
                  </a:solidFill>
                  <a:latin typeface="+mn-lt"/>
                  <a:cs typeface="Arial" pitchFamily="34" charset="0"/>
                </a:rPr>
                <a:t>Belgium</a:t>
              </a:r>
              <a:r>
                <a:rPr lang="fr-FR" sz="1400" dirty="0">
                  <a:solidFill>
                    <a:srgbClr val="000099"/>
                  </a:solidFill>
                  <a:latin typeface="+mn-lt"/>
                  <a:cs typeface="Arial" pitchFamily="34" charset="0"/>
                </a:rPr>
                <a:t> – </a:t>
              </a:r>
              <a:r>
                <a:rPr lang="fr-FR" sz="1400" dirty="0" err="1">
                  <a:solidFill>
                    <a:srgbClr val="000099"/>
                  </a:solidFill>
                  <a:latin typeface="+mn-lt"/>
                  <a:cs typeface="Arial" pitchFamily="34" charset="0"/>
                </a:rPr>
                <a:t>October</a:t>
              </a:r>
              <a:r>
                <a:rPr lang="fr-FR" sz="1400" dirty="0">
                  <a:solidFill>
                    <a:srgbClr val="000099"/>
                  </a:solidFill>
                  <a:latin typeface="+mn-lt"/>
                  <a:cs typeface="Arial" pitchFamily="34" charset="0"/>
                </a:rPr>
                <a:t> 21st, 2016 </a:t>
              </a: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ctr" defTabSz="449263" rtl="0" eaLnBrk="0" fontAlgn="base" hangingPunct="0">
        <a:spcBef>
          <a:spcPts val="650"/>
        </a:spcBef>
        <a:spcAft>
          <a:spcPct val="0"/>
        </a:spcAft>
        <a:buClr>
          <a:srgbClr val="000000"/>
        </a:buClr>
        <a:buSzPct val="100000"/>
        <a:buFont typeface="Times New Roman" pitchFamily="18" charset="0"/>
        <a:defRPr sz="2800" b="1">
          <a:solidFill>
            <a:schemeClr val="bg1"/>
          </a:solidFill>
          <a:latin typeface="+mj-lt"/>
          <a:ea typeface="+mj-ea"/>
          <a:cs typeface="+mj-cs"/>
        </a:defRPr>
      </a:lvl1pPr>
      <a:lvl2pPr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2pPr>
      <a:lvl3pPr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3pPr>
      <a:lvl4pPr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4pPr>
      <a:lvl5pPr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5pPr>
      <a:lvl6pPr marL="2514600" indent="-228600"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6pPr>
      <a:lvl7pPr marL="2971800" indent="-228600"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7pPr>
      <a:lvl8pPr marL="3429000" indent="-228600"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8pPr>
      <a:lvl9pPr marL="3886200" indent="-228600" algn="r" defTabSz="449263" rtl="0" eaLnBrk="0" fontAlgn="base" hangingPunct="0">
        <a:spcBef>
          <a:spcPts val="650"/>
        </a:spcBef>
        <a:spcAft>
          <a:spcPct val="0"/>
        </a:spcAft>
        <a:buClr>
          <a:srgbClr val="000000"/>
        </a:buClr>
        <a:buSzPct val="100000"/>
        <a:buFont typeface="Times New Roman" pitchFamily="18" charset="0"/>
        <a:defRPr sz="2600" b="1">
          <a:solidFill>
            <a:srgbClr val="336699"/>
          </a:solidFill>
          <a:latin typeface="Arial" pitchFamily="34" charset="0"/>
          <a:cs typeface="Arial" pitchFamily="34"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buChar char="•"/>
        <a:defRPr sz="2400">
          <a:solidFill>
            <a:srgbClr val="003366"/>
          </a:solidFill>
          <a:latin typeface="+mn-lt"/>
          <a:ea typeface="+mn-ea"/>
          <a:cs typeface="+mn-cs"/>
        </a:defRPr>
      </a:lvl1pPr>
      <a:lvl2pPr marL="742950" indent="-285750" algn="l" defTabSz="449263" rtl="0" eaLnBrk="0" fontAlgn="base" hangingPunct="0">
        <a:spcBef>
          <a:spcPts val="825"/>
        </a:spcBef>
        <a:spcAft>
          <a:spcPct val="0"/>
        </a:spcAft>
        <a:buClr>
          <a:srgbClr val="000000"/>
        </a:buClr>
        <a:buSzPct val="100000"/>
        <a:buFont typeface="Times New Roman" pitchFamily="18" charset="0"/>
        <a:buChar char="–"/>
        <a:defRPr sz="2200">
          <a:solidFill>
            <a:srgbClr val="123E6E"/>
          </a:solidFill>
          <a:latin typeface="+mn-lt"/>
          <a:cs typeface="+mn-cs"/>
        </a:defRPr>
      </a:lvl2pPr>
      <a:lvl3pPr marL="1143000" indent="-228600" algn="l" defTabSz="449263" rtl="0" eaLnBrk="0" fontAlgn="base" hangingPunct="0">
        <a:spcBef>
          <a:spcPts val="750"/>
        </a:spcBef>
        <a:spcAft>
          <a:spcPct val="0"/>
        </a:spcAft>
        <a:buClr>
          <a:srgbClr val="000000"/>
        </a:buClr>
        <a:buSzPct val="100000"/>
        <a:buFont typeface="Times New Roman" pitchFamily="18" charset="0"/>
        <a:buChar char="•"/>
        <a:defRPr sz="2000">
          <a:solidFill>
            <a:srgbClr val="336699"/>
          </a:solidFill>
          <a:latin typeface="+mn-lt"/>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336699"/>
          </a:solidFill>
          <a:latin typeface="+mn-lt"/>
          <a:cs typeface="+mn-cs"/>
        </a:defRPr>
      </a:lvl4pPr>
      <a:lvl5pPr marL="2057400" indent="-228600" algn="l" defTabSz="449263" rtl="0" eaLnBrk="0" fontAlgn="base" hangingPunct="0">
        <a:spcBef>
          <a:spcPts val="400"/>
        </a:spcBef>
        <a:spcAft>
          <a:spcPct val="0"/>
        </a:spcAft>
        <a:buClr>
          <a:srgbClr val="000000"/>
        </a:buClr>
        <a:buSzPct val="100000"/>
        <a:buFont typeface="Times New Roman" pitchFamily="18" charset="0"/>
        <a:buChar char="»"/>
        <a:defRPr sz="1600">
          <a:solidFill>
            <a:srgbClr val="336699"/>
          </a:solidFill>
          <a:latin typeface="+mn-lt"/>
          <a:cs typeface="+mn-cs"/>
        </a:defRPr>
      </a:lvl5pPr>
      <a:lvl6pPr marL="25146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336699"/>
          </a:solidFill>
          <a:latin typeface="+mn-lt"/>
          <a:cs typeface="+mn-cs"/>
        </a:defRPr>
      </a:lvl6pPr>
      <a:lvl7pPr marL="29718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336699"/>
          </a:solidFill>
          <a:latin typeface="+mn-lt"/>
          <a:cs typeface="+mn-cs"/>
        </a:defRPr>
      </a:lvl7pPr>
      <a:lvl8pPr marL="34290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336699"/>
          </a:solidFill>
          <a:latin typeface="+mn-lt"/>
          <a:cs typeface="+mn-cs"/>
        </a:defRPr>
      </a:lvl8pPr>
      <a:lvl9pPr marL="3886200" indent="-228600" algn="l" defTabSz="449263" rtl="0" eaLnBrk="0" fontAlgn="base" hangingPunct="0">
        <a:spcBef>
          <a:spcPts val="400"/>
        </a:spcBef>
        <a:spcAft>
          <a:spcPct val="0"/>
        </a:spcAft>
        <a:buClr>
          <a:srgbClr val="000000"/>
        </a:buClr>
        <a:buSzPct val="100000"/>
        <a:buFont typeface="Times New Roman" pitchFamily="18" charset="0"/>
        <a:defRPr sz="1600">
          <a:solidFill>
            <a:srgbClr val="336699"/>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witter.com/MagicskyF" TargetMode="External"/><Relationship Id="rId2" Type="http://schemas.openxmlformats.org/officeDocument/2006/relationships/hyperlink" Target="http://magicsky-fet.e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zenodo.org/record/159521#.WAf_6MkwEZM"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ec.europa.eu/futurium/en/content/spin-orbitronics-and-topology-development-new-generation-low-power-reconfigurable-spintronic" TargetMode="External"/><Relationship Id="rId5" Type="http://schemas.openxmlformats.org/officeDocument/2006/relationships/image" Target="../media/image1.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magnetism.eu/spintronicfactory"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hyperlink" Target="http://magicsky-fet.eu/index.php/news/2-kick-off-meeting-massy-september-28th-29th-of-2015"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magicsky-fet.eu/" TargetMode="Externa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WP5: Management, Dissemination, Exploitation of results</a:t>
            </a:r>
            <a:endParaRPr lang="de-CH" dirty="0"/>
          </a:p>
        </p:txBody>
      </p:sp>
      <p:sp>
        <p:nvSpPr>
          <p:cNvPr id="3" name="Subtitle 2"/>
          <p:cNvSpPr>
            <a:spLocks noGrp="1"/>
          </p:cNvSpPr>
          <p:nvPr>
            <p:ph type="subTitle" idx="1"/>
          </p:nvPr>
        </p:nvSpPr>
        <p:spPr/>
        <p:txBody>
          <a:bodyPr/>
          <a:lstStyle/>
          <a:p>
            <a:r>
              <a:rPr lang="de-CH" dirty="0"/>
              <a:t>Vincent CROS &amp; Benoît PILORGET</a:t>
            </a:r>
          </a:p>
        </p:txBody>
      </p:sp>
    </p:spTree>
    <p:extLst>
      <p:ext uri="{BB962C8B-B14F-4D97-AF65-F5344CB8AC3E}">
        <p14:creationId xmlns:p14="http://schemas.microsoft.com/office/powerpoint/2010/main" val="156515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T5.1: Use of resources: Person-Months 2/2</a:t>
            </a:r>
          </a:p>
        </p:txBody>
      </p:sp>
      <p:sp>
        <p:nvSpPr>
          <p:cNvPr id="5" name="ZoneTexte 4"/>
          <p:cNvSpPr txBox="1"/>
          <p:nvPr/>
        </p:nvSpPr>
        <p:spPr>
          <a:xfrm>
            <a:off x="675860" y="849003"/>
            <a:ext cx="4075043" cy="369332"/>
          </a:xfrm>
          <a:prstGeom prst="rect">
            <a:avLst/>
          </a:prstGeom>
          <a:noFill/>
        </p:spPr>
        <p:txBody>
          <a:bodyPr wrap="square" rtlCol="0">
            <a:spAutoFit/>
          </a:bodyPr>
          <a:lstStyle/>
          <a:p>
            <a:pPr algn="l"/>
            <a:r>
              <a:rPr lang="en-GB" b="1" dirty="0">
                <a:solidFill>
                  <a:schemeClr val="tx1"/>
                </a:solidFill>
              </a:rPr>
              <a:t>Person-Months per Work package</a:t>
            </a:r>
          </a:p>
        </p:txBody>
      </p:sp>
      <p:graphicFrame>
        <p:nvGraphicFramePr>
          <p:cNvPr id="8" name="Tableau 7"/>
          <p:cNvGraphicFramePr>
            <a:graphicFrameLocks noGrp="1"/>
          </p:cNvGraphicFramePr>
          <p:nvPr>
            <p:extLst>
              <p:ext uri="{D42A27DB-BD31-4B8C-83A1-F6EECF244321}">
                <p14:modId xmlns:p14="http://schemas.microsoft.com/office/powerpoint/2010/main" val="3790296671"/>
              </p:ext>
            </p:extLst>
          </p:nvPr>
        </p:nvGraphicFramePr>
        <p:xfrm>
          <a:off x="568427" y="1325721"/>
          <a:ext cx="6130546" cy="3862504"/>
        </p:xfrm>
        <a:graphic>
          <a:graphicData uri="http://schemas.openxmlformats.org/drawingml/2006/table">
            <a:tbl>
              <a:tblPr/>
              <a:tblGrid>
                <a:gridCol w="1329947">
                  <a:extLst>
                    <a:ext uri="{9D8B030D-6E8A-4147-A177-3AD203B41FA5}">
                      <a16:colId xmlns:a16="http://schemas.microsoft.com/office/drawing/2014/main" val="20000"/>
                    </a:ext>
                  </a:extLst>
                </a:gridCol>
                <a:gridCol w="1506575">
                  <a:extLst>
                    <a:ext uri="{9D8B030D-6E8A-4147-A177-3AD203B41FA5}">
                      <a16:colId xmlns:a16="http://schemas.microsoft.com/office/drawing/2014/main" val="20001"/>
                    </a:ext>
                  </a:extLst>
                </a:gridCol>
                <a:gridCol w="1418261">
                  <a:extLst>
                    <a:ext uri="{9D8B030D-6E8A-4147-A177-3AD203B41FA5}">
                      <a16:colId xmlns:a16="http://schemas.microsoft.com/office/drawing/2014/main" val="20002"/>
                    </a:ext>
                  </a:extLst>
                </a:gridCol>
                <a:gridCol w="1875763">
                  <a:extLst>
                    <a:ext uri="{9D8B030D-6E8A-4147-A177-3AD203B41FA5}">
                      <a16:colId xmlns:a16="http://schemas.microsoft.com/office/drawing/2014/main" val="20003"/>
                    </a:ext>
                  </a:extLst>
                </a:gridCol>
              </a:tblGrid>
              <a:tr h="612348">
                <a:tc>
                  <a:txBody>
                    <a:bodyPr/>
                    <a:lstStyle/>
                    <a:p>
                      <a:pPr algn="l" fontAlgn="b"/>
                      <a:r>
                        <a:rPr lang="fr-FR" sz="2800" b="0" i="0" u="none" strike="noStrike" dirty="0">
                          <a:solidFill>
                            <a:srgbClr val="000000"/>
                          </a:solidFill>
                          <a:effectLst/>
                          <a:latin typeface="Arial"/>
                        </a:rPr>
                        <a:t>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algn="ctr" rtl="0" fontAlgn="b"/>
                      <a:r>
                        <a:rPr lang="fr-FR" sz="2000" b="0" i="0" u="none" strike="noStrike" dirty="0" err="1">
                          <a:solidFill>
                            <a:srgbClr val="000000"/>
                          </a:solidFill>
                          <a:effectLst/>
                          <a:latin typeface="Arial"/>
                        </a:rPr>
                        <a:t>Planned</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2000" b="0" i="0" u="none" strike="noStrike" dirty="0" err="1">
                          <a:solidFill>
                            <a:srgbClr val="000000"/>
                          </a:solidFill>
                          <a:effectLst/>
                          <a:latin typeface="Arial"/>
                        </a:rPr>
                        <a:t>Actual</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2000" b="0" i="0" u="none" strike="noStrike" dirty="0">
                          <a:solidFill>
                            <a:srgbClr val="000000"/>
                          </a:solidFill>
                          <a:effectLst/>
                          <a:latin typeface="Arial"/>
                        </a:rPr>
                        <a:t>% </a:t>
                      </a:r>
                      <a:r>
                        <a:rPr lang="fr-FR" sz="2000" b="0" i="0" u="none" strike="noStrike" dirty="0" err="1">
                          <a:solidFill>
                            <a:srgbClr val="000000"/>
                          </a:solidFill>
                          <a:effectLst/>
                          <a:latin typeface="Arial"/>
                        </a:rPr>
                        <a:t>Realised</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471037">
                <a:tc>
                  <a:txBody>
                    <a:bodyPr/>
                    <a:lstStyle/>
                    <a:p>
                      <a:pPr algn="l" rtl="0" fontAlgn="b"/>
                      <a:r>
                        <a:rPr lang="fr-FR" sz="2000" b="0" i="0" u="none" strike="noStrike">
                          <a:solidFill>
                            <a:srgbClr val="000000"/>
                          </a:solidFill>
                          <a:effectLst/>
                          <a:latin typeface="Arial"/>
                        </a:rPr>
                        <a:t>WP1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a:solidFill>
                            <a:srgbClr val="000000"/>
                          </a:solidFill>
                          <a:effectLst/>
                          <a:latin typeface="Arial"/>
                        </a:rPr>
                        <a:t>142,05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47,23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33,25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1037">
                <a:tc>
                  <a:txBody>
                    <a:bodyPr/>
                    <a:lstStyle/>
                    <a:p>
                      <a:pPr algn="l" rtl="0" fontAlgn="b"/>
                      <a:r>
                        <a:rPr lang="fr-FR" sz="2000" b="0" i="0" u="none" strike="noStrike">
                          <a:solidFill>
                            <a:srgbClr val="000000"/>
                          </a:solidFill>
                          <a:effectLst/>
                          <a:latin typeface="Arial"/>
                        </a:rPr>
                        <a:t>WP2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a:solidFill>
                            <a:srgbClr val="000000"/>
                          </a:solidFill>
                          <a:effectLst/>
                          <a:latin typeface="Arial"/>
                        </a:rPr>
                        <a:t>133,26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37,78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28,35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0855">
                <a:tc>
                  <a:txBody>
                    <a:bodyPr/>
                    <a:lstStyle/>
                    <a:p>
                      <a:pPr algn="l" rtl="0" fontAlgn="b"/>
                      <a:r>
                        <a:rPr lang="fr-FR" sz="2000" b="0" i="0" u="none" strike="noStrike">
                          <a:solidFill>
                            <a:srgbClr val="000000"/>
                          </a:solidFill>
                          <a:effectLst/>
                          <a:latin typeface="Arial"/>
                        </a:rPr>
                        <a:t>WP3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a:solidFill>
                            <a:srgbClr val="000000"/>
                          </a:solidFill>
                          <a:effectLst/>
                          <a:latin typeface="Arial"/>
                        </a:rPr>
                        <a:t>131,6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24,47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18,59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1037">
                <a:tc>
                  <a:txBody>
                    <a:bodyPr/>
                    <a:lstStyle/>
                    <a:p>
                      <a:pPr algn="l" rtl="0" fontAlgn="b"/>
                      <a:r>
                        <a:rPr lang="fr-FR" sz="2000" b="0" i="0" u="none" strike="noStrike">
                          <a:solidFill>
                            <a:srgbClr val="000000"/>
                          </a:solidFill>
                          <a:effectLst/>
                          <a:latin typeface="Arial"/>
                        </a:rPr>
                        <a:t>WP4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dirty="0">
                          <a:solidFill>
                            <a:srgbClr val="000000"/>
                          </a:solidFill>
                          <a:effectLst/>
                          <a:latin typeface="Arial"/>
                        </a:rPr>
                        <a:t>70,65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3,63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a:solidFill>
                            <a:srgbClr val="000000"/>
                          </a:solidFill>
                          <a:effectLst/>
                          <a:latin typeface="Arial"/>
                        </a:rPr>
                        <a:t>5,14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75153">
                <a:tc>
                  <a:txBody>
                    <a:bodyPr/>
                    <a:lstStyle/>
                    <a:p>
                      <a:pPr algn="l" rtl="0" fontAlgn="b"/>
                      <a:r>
                        <a:rPr lang="fr-FR" sz="2000" b="0" i="0" u="none" strike="noStrike" dirty="0">
                          <a:solidFill>
                            <a:srgbClr val="000000"/>
                          </a:solidFill>
                          <a:effectLst/>
                          <a:latin typeface="Arial"/>
                        </a:rPr>
                        <a:t>WP5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dirty="0">
                          <a:solidFill>
                            <a:srgbClr val="000000"/>
                          </a:solidFill>
                          <a:effectLst/>
                          <a:latin typeface="Arial"/>
                        </a:rPr>
                        <a:t>41,14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dirty="0">
                          <a:solidFill>
                            <a:srgbClr val="000000"/>
                          </a:solidFill>
                          <a:effectLst/>
                          <a:latin typeface="Arial"/>
                        </a:rPr>
                        <a:t>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dirty="0">
                          <a:solidFill>
                            <a:srgbClr val="000000"/>
                          </a:solidFill>
                          <a:effectLst/>
                          <a:latin typeface="Arial"/>
                        </a:rPr>
                        <a:t>20,18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1037">
                <a:tc>
                  <a:txBody>
                    <a:bodyPr/>
                    <a:lstStyle/>
                    <a:p>
                      <a:pPr algn="r" rtl="0" fontAlgn="b"/>
                      <a:r>
                        <a:rPr lang="fr-FR" sz="2000" b="0" i="0" u="none" strike="noStrike" dirty="0">
                          <a:solidFill>
                            <a:schemeClr val="bg1"/>
                          </a:solidFill>
                          <a:effectLst/>
                          <a:latin typeface="Arial"/>
                        </a:rPr>
                        <a:t>TOTAL</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2000" b="0" i="0" u="none" strike="noStrike" dirty="0">
                          <a:solidFill>
                            <a:schemeClr val="bg1"/>
                          </a:solidFill>
                          <a:effectLst/>
                          <a:latin typeface="Arial"/>
                        </a:rPr>
                        <a:t>518,7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2000" b="0" i="0" u="none" strike="noStrike" dirty="0">
                          <a:solidFill>
                            <a:schemeClr val="bg1"/>
                          </a:solidFill>
                          <a:effectLst/>
                          <a:latin typeface="Arial"/>
                        </a:rPr>
                        <a:t>121,41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2000" b="1" i="0" u="none" strike="noStrike" dirty="0">
                          <a:solidFill>
                            <a:schemeClr val="bg1"/>
                          </a:solidFill>
                          <a:effectLst/>
                          <a:latin typeface="Arial"/>
                        </a:rPr>
                        <a:t>23,41%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extLst>
                  <a:ext uri="{0D108BD9-81ED-4DB2-BD59-A6C34878D82A}">
                    <a16:rowId xmlns:a16="http://schemas.microsoft.com/office/drawing/2014/main" val="10006"/>
                  </a:ext>
                </a:extLst>
              </a:tr>
            </a:tbl>
          </a:graphicData>
        </a:graphic>
      </p:graphicFrame>
      <p:sp>
        <p:nvSpPr>
          <p:cNvPr id="7" name="ZoneTexte 6"/>
          <p:cNvSpPr txBox="1"/>
          <p:nvPr/>
        </p:nvSpPr>
        <p:spPr>
          <a:xfrm>
            <a:off x="6906704" y="3071344"/>
            <a:ext cx="2584427" cy="1015663"/>
          </a:xfrm>
          <a:prstGeom prst="rect">
            <a:avLst/>
          </a:prstGeom>
          <a:noFill/>
          <a:ln w="38100">
            <a:solidFill>
              <a:schemeClr val="tx1">
                <a:lumMod val="85000"/>
                <a:lumOff val="15000"/>
              </a:schemeClr>
            </a:solidFill>
          </a:ln>
        </p:spPr>
        <p:txBody>
          <a:bodyPr wrap="square" rtlCol="0">
            <a:spAutoFit/>
          </a:bodyPr>
          <a:lstStyle/>
          <a:p>
            <a:pPr algn="ctr"/>
            <a:r>
              <a:rPr lang="en-GB" sz="2000" b="1" dirty="0">
                <a:solidFill>
                  <a:srgbClr val="BC1D0C"/>
                </a:solidFill>
              </a:rPr>
              <a:t>23,41% of total Person-Months  spent during year 1</a:t>
            </a:r>
          </a:p>
        </p:txBody>
      </p:sp>
      <p:sp>
        <p:nvSpPr>
          <p:cNvPr id="3" name="Flèche courbée vers le haut 2"/>
          <p:cNvSpPr/>
          <p:nvPr/>
        </p:nvSpPr>
        <p:spPr bwMode="auto">
          <a:xfrm rot="19608239">
            <a:off x="6593875" y="4698270"/>
            <a:ext cx="2454307" cy="1083386"/>
          </a:xfrm>
          <a:prstGeom prst="curvedUp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Tree>
    <p:extLst>
      <p:ext uri="{BB962C8B-B14F-4D97-AF65-F5344CB8AC3E}">
        <p14:creationId xmlns:p14="http://schemas.microsoft.com/office/powerpoint/2010/main" val="397958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T5.1: Use of </a:t>
            </a:r>
            <a:r>
              <a:rPr lang="en-GB" dirty="0" err="1"/>
              <a:t>ressources</a:t>
            </a:r>
            <a:r>
              <a:rPr lang="en-GB" dirty="0"/>
              <a:t>: Costs</a:t>
            </a:r>
          </a:p>
        </p:txBody>
      </p:sp>
      <p:sp>
        <p:nvSpPr>
          <p:cNvPr id="4" name="ZoneTexte 3"/>
          <p:cNvSpPr txBox="1"/>
          <p:nvPr/>
        </p:nvSpPr>
        <p:spPr>
          <a:xfrm>
            <a:off x="988805" y="701089"/>
            <a:ext cx="7679093" cy="369332"/>
          </a:xfrm>
          <a:prstGeom prst="rect">
            <a:avLst/>
          </a:prstGeom>
          <a:noFill/>
        </p:spPr>
        <p:txBody>
          <a:bodyPr wrap="square" rtlCol="0">
            <a:spAutoFit/>
          </a:bodyPr>
          <a:lstStyle/>
          <a:p>
            <a:pPr algn="l"/>
            <a:r>
              <a:rPr lang="en-GB" b="1" dirty="0">
                <a:solidFill>
                  <a:schemeClr val="tx1"/>
                </a:solidFill>
              </a:rPr>
              <a:t> </a:t>
            </a:r>
            <a:r>
              <a:rPr lang="en-GB" b="1" dirty="0" err="1">
                <a:solidFill>
                  <a:schemeClr val="tx1"/>
                </a:solidFill>
              </a:rPr>
              <a:t>Prefinancing</a:t>
            </a:r>
            <a:r>
              <a:rPr lang="en-GB" b="1" dirty="0">
                <a:solidFill>
                  <a:schemeClr val="tx1"/>
                </a:solidFill>
              </a:rPr>
              <a:t> amount = 45% of overall budget</a:t>
            </a:r>
          </a:p>
        </p:txBody>
      </p:sp>
      <p:graphicFrame>
        <p:nvGraphicFramePr>
          <p:cNvPr id="6" name="Tableau 5"/>
          <p:cNvGraphicFramePr>
            <a:graphicFrameLocks noGrp="1"/>
          </p:cNvGraphicFramePr>
          <p:nvPr>
            <p:extLst>
              <p:ext uri="{D42A27DB-BD31-4B8C-83A1-F6EECF244321}">
                <p14:modId xmlns:p14="http://schemas.microsoft.com/office/powerpoint/2010/main" val="2816585367"/>
              </p:ext>
            </p:extLst>
          </p:nvPr>
        </p:nvGraphicFramePr>
        <p:xfrm>
          <a:off x="236387" y="1180487"/>
          <a:ext cx="9344933" cy="4377185"/>
        </p:xfrm>
        <a:graphic>
          <a:graphicData uri="http://schemas.openxmlformats.org/drawingml/2006/table">
            <a:tbl>
              <a:tblPr/>
              <a:tblGrid>
                <a:gridCol w="1340095">
                  <a:extLst>
                    <a:ext uri="{9D8B030D-6E8A-4147-A177-3AD203B41FA5}">
                      <a16:colId xmlns:a16="http://schemas.microsoft.com/office/drawing/2014/main" val="20000"/>
                    </a:ext>
                  </a:extLst>
                </a:gridCol>
                <a:gridCol w="1709305">
                  <a:extLst>
                    <a:ext uri="{9D8B030D-6E8A-4147-A177-3AD203B41FA5}">
                      <a16:colId xmlns:a16="http://schemas.microsoft.com/office/drawing/2014/main" val="20001"/>
                    </a:ext>
                  </a:extLst>
                </a:gridCol>
                <a:gridCol w="1490514">
                  <a:extLst>
                    <a:ext uri="{9D8B030D-6E8A-4147-A177-3AD203B41FA5}">
                      <a16:colId xmlns:a16="http://schemas.microsoft.com/office/drawing/2014/main" val="20002"/>
                    </a:ext>
                  </a:extLst>
                </a:gridCol>
                <a:gridCol w="1422142">
                  <a:extLst>
                    <a:ext uri="{9D8B030D-6E8A-4147-A177-3AD203B41FA5}">
                      <a16:colId xmlns:a16="http://schemas.microsoft.com/office/drawing/2014/main" val="20003"/>
                    </a:ext>
                  </a:extLst>
                </a:gridCol>
                <a:gridCol w="1299072">
                  <a:extLst>
                    <a:ext uri="{9D8B030D-6E8A-4147-A177-3AD203B41FA5}">
                      <a16:colId xmlns:a16="http://schemas.microsoft.com/office/drawing/2014/main" val="20004"/>
                    </a:ext>
                  </a:extLst>
                </a:gridCol>
                <a:gridCol w="191442">
                  <a:extLst>
                    <a:ext uri="{9D8B030D-6E8A-4147-A177-3AD203B41FA5}">
                      <a16:colId xmlns:a16="http://schemas.microsoft.com/office/drawing/2014/main" val="20005"/>
                    </a:ext>
                  </a:extLst>
                </a:gridCol>
                <a:gridCol w="1892363">
                  <a:extLst>
                    <a:ext uri="{9D8B030D-6E8A-4147-A177-3AD203B41FA5}">
                      <a16:colId xmlns:a16="http://schemas.microsoft.com/office/drawing/2014/main" val="20006"/>
                    </a:ext>
                  </a:extLst>
                </a:gridCol>
              </a:tblGrid>
              <a:tr h="928174">
                <a:tc>
                  <a:txBody>
                    <a:bodyPr/>
                    <a:lstStyle/>
                    <a:p>
                      <a:pPr algn="l" fontAlgn="b"/>
                      <a:r>
                        <a:rPr lang="fr-FR" sz="1800" b="0" i="0" u="none" strike="noStrike" dirty="0">
                          <a:solidFill>
                            <a:srgbClr val="000000"/>
                          </a:solidFill>
                          <a:effectLst/>
                          <a:latin typeface="Arial"/>
                        </a:rPr>
                        <a:t>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algn="ctr" rtl="0" fontAlgn="ctr"/>
                      <a:r>
                        <a:rPr lang="fr-FR" sz="1600" b="0" i="0" u="none" strike="noStrike" dirty="0">
                          <a:solidFill>
                            <a:srgbClr val="000000"/>
                          </a:solidFill>
                          <a:effectLst/>
                          <a:latin typeface="Arial"/>
                        </a:rPr>
                        <a:t>Total budget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ctr"/>
                      <a:r>
                        <a:rPr lang="fr-FR" sz="1600" b="0" i="0" u="none" strike="noStrike" dirty="0">
                          <a:solidFill>
                            <a:srgbClr val="000000"/>
                          </a:solidFill>
                          <a:effectLst/>
                          <a:latin typeface="Arial"/>
                        </a:rPr>
                        <a:t>% total budget per </a:t>
                      </a:r>
                      <a:r>
                        <a:rPr lang="fr-FR" sz="1600" b="0" i="0" u="none" strike="noStrike" dirty="0" err="1">
                          <a:solidFill>
                            <a:srgbClr val="000000"/>
                          </a:solidFill>
                          <a:effectLst/>
                          <a:latin typeface="Arial"/>
                        </a:rPr>
                        <a:t>partner</a:t>
                      </a:r>
                      <a:endParaRPr lang="fr-FR" sz="16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ctr"/>
                      <a:r>
                        <a:rPr lang="fr-FR" sz="1600" b="0" i="0" u="none" strike="noStrike" dirty="0">
                          <a:solidFill>
                            <a:srgbClr val="000000"/>
                          </a:solidFill>
                          <a:effectLst/>
                          <a:latin typeface="Arial"/>
                        </a:rPr>
                        <a:t>1st </a:t>
                      </a:r>
                      <a:r>
                        <a:rPr lang="fr-FR" sz="1600" b="0" i="0" u="none" strike="noStrike" dirty="0" err="1">
                          <a:solidFill>
                            <a:srgbClr val="000000"/>
                          </a:solidFill>
                          <a:effectLst/>
                          <a:latin typeface="Arial"/>
                        </a:rPr>
                        <a:t>prefinancing</a:t>
                      </a:r>
                      <a:r>
                        <a:rPr lang="fr-FR" sz="1600" b="0" i="0" u="none" strike="noStrike" dirty="0">
                          <a:solidFill>
                            <a:srgbClr val="000000"/>
                          </a:solidFill>
                          <a:effectLst/>
                          <a:latin typeface="Arial"/>
                        </a:rPr>
                        <a:t> </a:t>
                      </a:r>
                      <a:r>
                        <a:rPr lang="fr-FR" sz="1600" b="0" i="0" u="none" strike="noStrike" dirty="0" err="1">
                          <a:solidFill>
                            <a:srgbClr val="000000"/>
                          </a:solidFill>
                          <a:effectLst/>
                          <a:latin typeface="Arial"/>
                        </a:rPr>
                        <a:t>planned</a:t>
                      </a:r>
                      <a:endParaRPr lang="fr-FR" sz="16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ctr"/>
                      <a:r>
                        <a:rPr lang="fr-FR" sz="1600" b="0" i="0" u="none" strike="noStrike" dirty="0">
                          <a:solidFill>
                            <a:srgbClr val="000000"/>
                          </a:solidFill>
                          <a:effectLst/>
                          <a:latin typeface="Arial"/>
                        </a:rPr>
                        <a:t>1st </a:t>
                      </a:r>
                      <a:r>
                        <a:rPr lang="fr-FR" sz="1600" b="0" i="0" u="none" strike="noStrike" dirty="0" err="1">
                          <a:solidFill>
                            <a:srgbClr val="000000"/>
                          </a:solidFill>
                          <a:effectLst/>
                          <a:latin typeface="Arial"/>
                        </a:rPr>
                        <a:t>prefinancing</a:t>
                      </a:r>
                      <a:r>
                        <a:rPr lang="fr-FR" sz="1600" b="0" i="0" u="none" strike="noStrike" dirty="0">
                          <a:solidFill>
                            <a:srgbClr val="000000"/>
                          </a:solidFill>
                          <a:effectLst/>
                          <a:latin typeface="Arial"/>
                        </a:rPr>
                        <a:t> </a:t>
                      </a:r>
                      <a:r>
                        <a:rPr lang="fr-FR" sz="1600" b="0" i="0" u="none" strike="noStrike" dirty="0" err="1">
                          <a:solidFill>
                            <a:srgbClr val="000000"/>
                          </a:solidFill>
                          <a:effectLst/>
                          <a:latin typeface="Arial"/>
                        </a:rPr>
                        <a:t>spent</a:t>
                      </a:r>
                      <a:endParaRPr lang="fr-FR" sz="16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l" fontAlgn="b"/>
                      <a:endParaRPr lang="fr-FR" sz="1100" b="0" i="0" u="none" strike="noStrike">
                        <a:solidFill>
                          <a:srgbClr val="000000"/>
                        </a:solidFill>
                        <a:effectLst/>
                        <a:latin typeface="Calibri"/>
                      </a:endParaRP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r>
                        <a:rPr lang="fr-FR" sz="1400" b="1" i="0" u="none" strike="noStrike" dirty="0" err="1">
                          <a:solidFill>
                            <a:srgbClr val="000000"/>
                          </a:solidFill>
                          <a:effectLst/>
                          <a:latin typeface="Arial"/>
                        </a:rPr>
                        <a:t>Percentage</a:t>
                      </a:r>
                      <a:r>
                        <a:rPr lang="fr-FR" sz="1400" b="1" i="0" u="none" strike="noStrike" dirty="0">
                          <a:solidFill>
                            <a:srgbClr val="000000"/>
                          </a:solidFill>
                          <a:effectLst/>
                          <a:latin typeface="Arial"/>
                        </a:rPr>
                        <a:t>  of </a:t>
                      </a:r>
                      <a:r>
                        <a:rPr lang="fr-FR" sz="1400" b="1" i="0" u="none" strike="noStrike" dirty="0" err="1">
                          <a:solidFill>
                            <a:srgbClr val="000000"/>
                          </a:solidFill>
                          <a:effectLst/>
                          <a:latin typeface="Arial"/>
                        </a:rPr>
                        <a:t>prefinancing</a:t>
                      </a:r>
                      <a:r>
                        <a:rPr lang="fr-FR" sz="1400" b="1" i="0" u="none" strike="noStrike" dirty="0">
                          <a:solidFill>
                            <a:srgbClr val="000000"/>
                          </a:solidFill>
                          <a:effectLst/>
                          <a:latin typeface="Arial"/>
                        </a:rPr>
                        <a:t> </a:t>
                      </a:r>
                      <a:r>
                        <a:rPr lang="fr-FR" sz="1400" b="1" i="0" u="none" strike="noStrike" dirty="0" err="1">
                          <a:solidFill>
                            <a:srgbClr val="000000"/>
                          </a:solidFill>
                          <a:effectLst/>
                          <a:latin typeface="Arial"/>
                        </a:rPr>
                        <a:t>spent</a:t>
                      </a:r>
                      <a:endParaRPr lang="fr-FR" sz="1400" b="1"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495729">
                <a:tc>
                  <a:txBody>
                    <a:bodyPr/>
                    <a:lstStyle/>
                    <a:p>
                      <a:pPr algn="l" rtl="0" fontAlgn="b"/>
                      <a:r>
                        <a:rPr lang="fr-FR" sz="1400" b="0" i="0" u="none" strike="noStrike">
                          <a:solidFill>
                            <a:srgbClr val="000000"/>
                          </a:solidFill>
                          <a:effectLst/>
                          <a:latin typeface="Arial"/>
                        </a:rPr>
                        <a:t>CNRS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687 018,35 €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20,23%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309 158,29 €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255 506,03 €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b"/>
                      <a:endParaRPr lang="fr-FR" sz="1100" b="0" i="0" u="none" strike="noStrike" dirty="0">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82,6%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2992">
                <a:tc>
                  <a:txBody>
                    <a:bodyPr/>
                    <a:lstStyle/>
                    <a:p>
                      <a:pPr algn="l" rtl="0" fontAlgn="b"/>
                      <a:r>
                        <a:rPr lang="fr-FR" sz="1400" b="0" i="0" u="none" strike="noStrike">
                          <a:solidFill>
                            <a:srgbClr val="000000"/>
                          </a:solidFill>
                          <a:effectLst/>
                          <a:latin typeface="Arial"/>
                        </a:rPr>
                        <a:t>UHAM</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606 000 €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17,84%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272 700,03 €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400" b="0" i="0" u="none" strike="noStrike" kern="1200" dirty="0">
                          <a:solidFill>
                            <a:srgbClr val="000000"/>
                          </a:solidFill>
                          <a:effectLst/>
                          <a:latin typeface="Arial"/>
                          <a:ea typeface="+mn-ea"/>
                          <a:cs typeface="+mn-cs"/>
                        </a:rPr>
                        <a:t> 152 046,08 €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fr-FR" sz="1400" b="0" i="0" u="none" strike="noStrike" kern="1200">
                        <a:solidFill>
                          <a:srgbClr val="000000"/>
                        </a:solidFill>
                        <a:effectLst/>
                        <a:latin typeface="Arial"/>
                        <a:ea typeface="+mn-ea"/>
                        <a:cs typeface="+mn-cs"/>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55,8%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0803">
                <a:tc>
                  <a:txBody>
                    <a:bodyPr/>
                    <a:lstStyle/>
                    <a:p>
                      <a:pPr algn="l" rtl="0" fontAlgn="b"/>
                      <a:r>
                        <a:rPr lang="fr-FR" sz="1400" b="0" i="0" u="none" strike="noStrike">
                          <a:solidFill>
                            <a:srgbClr val="000000"/>
                          </a:solidFill>
                          <a:effectLst/>
                          <a:latin typeface="Arial"/>
                        </a:rPr>
                        <a:t>UNIVLEEDS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652 007,5 €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19,20%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    293 403,41 €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400" b="0" i="0" u="none" strike="noStrike" kern="1200" dirty="0">
                          <a:solidFill>
                            <a:srgbClr val="000000"/>
                          </a:solidFill>
                          <a:effectLst/>
                          <a:latin typeface="Arial"/>
                          <a:ea typeface="+mn-ea"/>
                          <a:cs typeface="+mn-cs"/>
                        </a:rPr>
                        <a:t> 191 132,96 €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fr-FR" sz="1400" b="0" i="0" u="none" strike="noStrike" kern="1200">
                        <a:solidFill>
                          <a:srgbClr val="000000"/>
                        </a:solidFill>
                        <a:effectLst/>
                        <a:latin typeface="Arial"/>
                        <a:ea typeface="+mn-ea"/>
                        <a:cs typeface="+mn-cs"/>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65,1%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1350">
                <a:tc>
                  <a:txBody>
                    <a:bodyPr/>
                    <a:lstStyle/>
                    <a:p>
                      <a:pPr algn="l" rtl="0" fontAlgn="b"/>
                      <a:r>
                        <a:rPr lang="fr-FR" sz="1400" b="0" i="0" u="none" strike="noStrike">
                          <a:solidFill>
                            <a:srgbClr val="000000"/>
                          </a:solidFill>
                          <a:effectLst/>
                          <a:latin typeface="Arial"/>
                        </a:rPr>
                        <a:t>GLASGOW</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fontAlgn="ctr"/>
                      <a:r>
                        <a:rPr lang="fr-FR" sz="1400" b="0" i="0" u="none" strike="noStrike">
                          <a:solidFill>
                            <a:srgbClr val="000000"/>
                          </a:solidFill>
                          <a:effectLst/>
                          <a:latin typeface="Arial"/>
                        </a:rPr>
                        <a:t>         574 243,75 €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16,91%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400" b="0" i="0" u="none" strike="noStrike" dirty="0">
                          <a:solidFill>
                            <a:srgbClr val="000000"/>
                          </a:solidFill>
                          <a:effectLst/>
                          <a:latin typeface="Arial"/>
                        </a:rPr>
                        <a:t>    258 409,72 €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400" b="0" i="0" u="none" strike="noStrike" kern="1200" dirty="0">
                          <a:solidFill>
                            <a:srgbClr val="000000"/>
                          </a:solidFill>
                          <a:effectLst/>
                          <a:latin typeface="Arial"/>
                          <a:ea typeface="+mn-ea"/>
                          <a:cs typeface="+mn-cs"/>
                        </a:rPr>
                        <a:t>153 583,10 €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defTabSz="914400" rtl="0" eaLnBrk="1" fontAlgn="ctr" latinLnBrk="0" hangingPunct="1"/>
                      <a:endParaRPr lang="fr-FR" sz="1400" b="0" i="0" u="none" strike="noStrike" kern="1200" dirty="0">
                        <a:solidFill>
                          <a:srgbClr val="000000"/>
                        </a:solidFill>
                        <a:effectLst/>
                        <a:latin typeface="Arial"/>
                        <a:ea typeface="+mn-ea"/>
                        <a:cs typeface="+mn-cs"/>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59,4%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1350">
                <a:tc>
                  <a:txBody>
                    <a:bodyPr/>
                    <a:lstStyle/>
                    <a:p>
                      <a:pPr algn="l" rtl="0" fontAlgn="b"/>
                      <a:r>
                        <a:rPr lang="fr-FR" sz="1400" b="0" i="0" u="none" strike="noStrike">
                          <a:solidFill>
                            <a:srgbClr val="000000"/>
                          </a:solidFill>
                          <a:effectLst/>
                          <a:latin typeface="Arial"/>
                        </a:rPr>
                        <a:t>JUELICH</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318 332,5 €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9,37%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    143 249,64 €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89 948,63 €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fr-FR" sz="1100" b="0" i="0" u="none" strike="noStrike" dirty="0">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62,8%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2445">
                <a:tc>
                  <a:txBody>
                    <a:bodyPr/>
                    <a:lstStyle/>
                    <a:p>
                      <a:pPr algn="l" rtl="0" fontAlgn="b"/>
                      <a:r>
                        <a:rPr lang="fr-FR" sz="1400" b="0" i="0" u="none" strike="noStrike">
                          <a:solidFill>
                            <a:srgbClr val="000000"/>
                          </a:solidFill>
                          <a:effectLst/>
                          <a:latin typeface="Arial"/>
                        </a:rPr>
                        <a:t>CAU</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300 000 €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8,83%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         135 000 €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35 117,19 €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fr-FR" sz="1100" b="0" i="0" u="none" strike="noStrike" dirty="0">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26,0%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42992">
                <a:tc>
                  <a:txBody>
                    <a:bodyPr/>
                    <a:lstStyle/>
                    <a:p>
                      <a:pPr algn="l" rtl="0" fontAlgn="b"/>
                      <a:r>
                        <a:rPr lang="fr-FR" sz="1400" b="0" i="0" u="none" strike="noStrike">
                          <a:solidFill>
                            <a:srgbClr val="000000"/>
                          </a:solidFill>
                          <a:effectLst/>
                          <a:latin typeface="Arial"/>
                        </a:rPr>
                        <a:t>PSI</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ctr"/>
                      <a:r>
                        <a:rPr lang="fr-FR" sz="1400" b="0" i="0" u="none" strike="noStrike">
                          <a:solidFill>
                            <a:srgbClr val="000000"/>
                          </a:solidFill>
                          <a:effectLst/>
                          <a:latin typeface="Arial"/>
                        </a:rPr>
                        <a:t>           258 837,5 €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7,62%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a:solidFill>
                            <a:srgbClr val="000000"/>
                          </a:solidFill>
                          <a:effectLst/>
                          <a:latin typeface="Arial"/>
                        </a:rPr>
                        <a:t>    116 476,89 €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fr-FR" sz="1400" b="0" i="0" u="none" strike="noStrike" dirty="0">
                          <a:solidFill>
                            <a:srgbClr val="000000"/>
                          </a:solidFill>
                          <a:effectLst/>
                          <a:latin typeface="Arial"/>
                        </a:rPr>
                        <a:t> 136 444,83 €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fr-FR" sz="1100" b="0" i="0" u="none" strike="noStrike">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rtl="0" fontAlgn="ctr"/>
                      <a:r>
                        <a:rPr lang="fr-FR" sz="1800" b="0" i="0" u="none" strike="noStrike" dirty="0">
                          <a:solidFill>
                            <a:srgbClr val="000000"/>
                          </a:solidFill>
                          <a:effectLst/>
                          <a:latin typeface="Arial"/>
                        </a:rPr>
                        <a:t>117,1%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11350">
                <a:tc>
                  <a:txBody>
                    <a:bodyPr/>
                    <a:lstStyle/>
                    <a:p>
                      <a:pPr algn="r" rtl="0" fontAlgn="b"/>
                      <a:r>
                        <a:rPr lang="fr-FR" sz="1400" b="1" i="0" u="none" strike="noStrike" dirty="0">
                          <a:solidFill>
                            <a:schemeClr val="bg1"/>
                          </a:solidFill>
                          <a:effectLst/>
                          <a:latin typeface="Arial"/>
                        </a:rPr>
                        <a:t>TOTAL</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      3 396 439,60 €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100%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      1 528 398 €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 1 013 778,82 €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l" fontAlgn="b"/>
                      <a:endParaRPr lang="fr-FR" sz="1100" b="1" i="0" u="none" strike="noStrike">
                        <a:solidFill>
                          <a:schemeClr val="bg1"/>
                        </a:solidFill>
                        <a:effectLst/>
                        <a:latin typeface="Calibri"/>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a:txBody>
                    <a:bodyPr/>
                    <a:lstStyle/>
                    <a:p>
                      <a:pPr algn="ctr" rtl="0" fontAlgn="b"/>
                      <a:r>
                        <a:rPr lang="fr-FR" sz="1800" b="1" i="0" u="none" strike="noStrike" dirty="0">
                          <a:solidFill>
                            <a:schemeClr val="bg1"/>
                          </a:solidFill>
                          <a:effectLst/>
                          <a:latin typeface="Arial"/>
                        </a:rPr>
                        <a:t>66%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extLst>
                  <a:ext uri="{0D108BD9-81ED-4DB2-BD59-A6C34878D82A}">
                    <a16:rowId xmlns:a16="http://schemas.microsoft.com/office/drawing/2014/main" val="10008"/>
                  </a:ext>
                </a:extLst>
              </a:tr>
            </a:tbl>
          </a:graphicData>
        </a:graphic>
      </p:graphicFrame>
      <p:sp>
        <p:nvSpPr>
          <p:cNvPr id="3" name="Flèche droite 2"/>
          <p:cNvSpPr/>
          <p:nvPr/>
        </p:nvSpPr>
        <p:spPr bwMode="auto">
          <a:xfrm>
            <a:off x="2032552" y="5790815"/>
            <a:ext cx="1103243" cy="308113"/>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5" name="ZoneTexte 4"/>
          <p:cNvSpPr txBox="1"/>
          <p:nvPr/>
        </p:nvSpPr>
        <p:spPr>
          <a:xfrm>
            <a:off x="3289852" y="5744817"/>
            <a:ext cx="5208713" cy="400110"/>
          </a:xfrm>
          <a:prstGeom prst="rect">
            <a:avLst/>
          </a:prstGeom>
          <a:noFill/>
          <a:ln w="38100">
            <a:solidFill>
              <a:schemeClr val="tx1">
                <a:lumMod val="85000"/>
                <a:lumOff val="15000"/>
              </a:schemeClr>
            </a:solidFill>
          </a:ln>
        </p:spPr>
        <p:txBody>
          <a:bodyPr wrap="square" rtlCol="0">
            <a:spAutoFit/>
          </a:bodyPr>
          <a:lstStyle/>
          <a:p>
            <a:pPr algn="l"/>
            <a:r>
              <a:rPr lang="en-GB" sz="2000" b="1" dirty="0">
                <a:solidFill>
                  <a:srgbClr val="BC1D0C"/>
                </a:solidFill>
              </a:rPr>
              <a:t>30% of total budget  spent during year 1</a:t>
            </a:r>
          </a:p>
        </p:txBody>
      </p:sp>
    </p:spTree>
    <p:extLst>
      <p:ext uri="{BB962C8B-B14F-4D97-AF65-F5344CB8AC3E}">
        <p14:creationId xmlns:p14="http://schemas.microsoft.com/office/powerpoint/2010/main" val="20379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6" name="Rectangle 5"/>
          <p:cNvSpPr/>
          <p:nvPr/>
        </p:nvSpPr>
        <p:spPr>
          <a:xfrm>
            <a:off x="1672165" y="2584847"/>
            <a:ext cx="6946902" cy="1077218"/>
          </a:xfrm>
          <a:prstGeom prst="rect">
            <a:avLst/>
          </a:prstGeom>
        </p:spPr>
        <p:txBody>
          <a:bodyPr wrap="square">
            <a:spAutoFit/>
          </a:bodyPr>
          <a:lstStyle/>
          <a:p>
            <a:pPr algn="l"/>
            <a:r>
              <a:rPr lang="en-US" sz="3200" b="1" dirty="0">
                <a:solidFill>
                  <a:schemeClr val="tx1"/>
                </a:solidFill>
                <a:effectLst>
                  <a:outerShdw blurRad="38100" dist="38100" dir="2700000" algn="tl">
                    <a:srgbClr val="000000">
                      <a:alpha val="43137"/>
                    </a:srgbClr>
                  </a:outerShdw>
                </a:effectLst>
              </a:rPr>
              <a:t>Task 5.2: Project monitoring and 					risk management</a:t>
            </a:r>
          </a:p>
        </p:txBody>
      </p:sp>
    </p:spTree>
    <p:extLst>
      <p:ext uri="{BB962C8B-B14F-4D97-AF65-F5344CB8AC3E}">
        <p14:creationId xmlns:p14="http://schemas.microsoft.com/office/powerpoint/2010/main" val="251065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Connecteur droit 51"/>
          <p:cNvCxnSpPr/>
          <p:nvPr/>
        </p:nvCxnSpPr>
        <p:spPr bwMode="auto">
          <a:xfrm>
            <a:off x="8468577" y="1694181"/>
            <a:ext cx="0" cy="522239"/>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cxnSp>
        <p:nvCxnSpPr>
          <p:cNvPr id="14" name="Connecteur droit 13"/>
          <p:cNvCxnSpPr/>
          <p:nvPr/>
        </p:nvCxnSpPr>
        <p:spPr bwMode="auto">
          <a:xfrm>
            <a:off x="1605807" y="1334789"/>
            <a:ext cx="0" cy="901512"/>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cxnSp>
        <p:nvCxnSpPr>
          <p:cNvPr id="15" name="Connecteur droit 14"/>
          <p:cNvCxnSpPr/>
          <p:nvPr/>
        </p:nvCxnSpPr>
        <p:spPr bwMode="auto">
          <a:xfrm>
            <a:off x="3209321" y="1908310"/>
            <a:ext cx="0" cy="318665"/>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sp>
        <p:nvSpPr>
          <p:cNvPr id="2" name="Titre 1"/>
          <p:cNvSpPr>
            <a:spLocks noGrp="1"/>
          </p:cNvSpPr>
          <p:nvPr>
            <p:ph type="title"/>
          </p:nvPr>
        </p:nvSpPr>
        <p:spPr/>
        <p:txBody>
          <a:bodyPr/>
          <a:lstStyle/>
          <a:p>
            <a:r>
              <a:rPr lang="en-GB" dirty="0"/>
              <a:t>T5.2: Research progress</a:t>
            </a:r>
          </a:p>
        </p:txBody>
      </p:sp>
      <p:sp>
        <p:nvSpPr>
          <p:cNvPr id="6" name="Flèche droite 5"/>
          <p:cNvSpPr/>
          <p:nvPr/>
        </p:nvSpPr>
        <p:spPr bwMode="auto">
          <a:xfrm>
            <a:off x="265537" y="2104304"/>
            <a:ext cx="8929670" cy="549064"/>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39" name="ZoneTexte 38"/>
          <p:cNvSpPr txBox="1"/>
          <p:nvPr/>
        </p:nvSpPr>
        <p:spPr>
          <a:xfrm>
            <a:off x="226289" y="2175080"/>
            <a:ext cx="803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M0</a:t>
            </a:r>
          </a:p>
        </p:txBody>
      </p:sp>
      <p:sp>
        <p:nvSpPr>
          <p:cNvPr id="40" name="ZoneTexte 39"/>
          <p:cNvSpPr txBox="1"/>
          <p:nvPr/>
        </p:nvSpPr>
        <p:spPr>
          <a:xfrm>
            <a:off x="8102403" y="2175075"/>
            <a:ext cx="706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M6</a:t>
            </a:r>
          </a:p>
        </p:txBody>
      </p:sp>
      <p:sp>
        <p:nvSpPr>
          <p:cNvPr id="43" name="ZoneTexte 42"/>
          <p:cNvSpPr txBox="1"/>
          <p:nvPr/>
        </p:nvSpPr>
        <p:spPr>
          <a:xfrm>
            <a:off x="2807520" y="2175690"/>
            <a:ext cx="803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M2</a:t>
            </a:r>
          </a:p>
        </p:txBody>
      </p:sp>
      <p:sp>
        <p:nvSpPr>
          <p:cNvPr id="44" name="ZoneTexte 43"/>
          <p:cNvSpPr txBox="1"/>
          <p:nvPr/>
        </p:nvSpPr>
        <p:spPr>
          <a:xfrm>
            <a:off x="1204006" y="2175075"/>
            <a:ext cx="803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M1</a:t>
            </a:r>
          </a:p>
        </p:txBody>
      </p:sp>
      <p:sp>
        <p:nvSpPr>
          <p:cNvPr id="31" name="Flèche droite 30"/>
          <p:cNvSpPr/>
          <p:nvPr/>
        </p:nvSpPr>
        <p:spPr bwMode="auto">
          <a:xfrm>
            <a:off x="226289" y="4147396"/>
            <a:ext cx="9034670" cy="506895"/>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cxnSp>
        <p:nvCxnSpPr>
          <p:cNvPr id="36" name="Connecteur droit 35"/>
          <p:cNvCxnSpPr/>
          <p:nvPr/>
        </p:nvCxnSpPr>
        <p:spPr bwMode="auto">
          <a:xfrm>
            <a:off x="4730372" y="3762827"/>
            <a:ext cx="0" cy="522239"/>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cxnSp>
        <p:nvCxnSpPr>
          <p:cNvPr id="37" name="Connecteur droit 36"/>
          <p:cNvCxnSpPr/>
          <p:nvPr/>
        </p:nvCxnSpPr>
        <p:spPr bwMode="auto">
          <a:xfrm>
            <a:off x="6175496" y="4516975"/>
            <a:ext cx="0" cy="522239"/>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cxnSp>
        <p:nvCxnSpPr>
          <p:cNvPr id="38" name="Connecteur droit 37"/>
          <p:cNvCxnSpPr/>
          <p:nvPr/>
        </p:nvCxnSpPr>
        <p:spPr bwMode="auto">
          <a:xfrm>
            <a:off x="7597812" y="3754365"/>
            <a:ext cx="0" cy="522239"/>
          </a:xfrm>
          <a:prstGeom prst="line">
            <a:avLst/>
          </a:prstGeom>
          <a:solidFill>
            <a:srgbClr val="00B8FF"/>
          </a:solidFill>
          <a:ln w="50800" cap="flat" cmpd="sng" algn="ctr">
            <a:solidFill>
              <a:schemeClr val="bg2">
                <a:lumMod val="75000"/>
              </a:schemeClr>
            </a:solidFill>
            <a:prstDash val="solid"/>
            <a:round/>
            <a:headEnd type="none" w="med" len="med"/>
            <a:tailEnd type="none" w="med" len="med"/>
          </a:ln>
          <a:effectLst/>
        </p:spPr>
      </p:cxnSp>
      <p:sp>
        <p:nvSpPr>
          <p:cNvPr id="41" name="ZoneTexte 40"/>
          <p:cNvSpPr txBox="1"/>
          <p:nvPr/>
        </p:nvSpPr>
        <p:spPr>
          <a:xfrm>
            <a:off x="4341823" y="4216177"/>
            <a:ext cx="803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M10</a:t>
            </a:r>
          </a:p>
        </p:txBody>
      </p:sp>
      <p:sp>
        <p:nvSpPr>
          <p:cNvPr id="42" name="ZoneTexte 41"/>
          <p:cNvSpPr txBox="1"/>
          <p:nvPr/>
        </p:nvSpPr>
        <p:spPr>
          <a:xfrm>
            <a:off x="7285464" y="4216177"/>
            <a:ext cx="683408"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M12</a:t>
            </a:r>
          </a:p>
        </p:txBody>
      </p:sp>
      <p:sp>
        <p:nvSpPr>
          <p:cNvPr id="45" name="ZoneTexte 44"/>
          <p:cNvSpPr txBox="1"/>
          <p:nvPr/>
        </p:nvSpPr>
        <p:spPr>
          <a:xfrm>
            <a:off x="5758149" y="4222011"/>
            <a:ext cx="803601" cy="369332"/>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GB"/>
            </a:defPPr>
            <a:lvl1pPr algn="ctr">
              <a:defRPr>
                <a:latin typeface="Arial" pitchFamily="34" charset="0"/>
                <a:cs typeface="Arial" pitchFamily="34" charset="0"/>
              </a:defRPr>
            </a:lvl1pPr>
          </a:lstStyle>
          <a:p>
            <a:r>
              <a:rPr lang="en-GB" dirty="0"/>
              <a:t>M11</a:t>
            </a:r>
          </a:p>
        </p:txBody>
      </p:sp>
      <p:sp>
        <p:nvSpPr>
          <p:cNvPr id="46" name="Rectangle 45"/>
          <p:cNvSpPr/>
          <p:nvPr/>
        </p:nvSpPr>
        <p:spPr>
          <a:xfrm>
            <a:off x="2968461" y="1538978"/>
            <a:ext cx="2364750" cy="369332"/>
          </a:xfrm>
          <a:prstGeom prst="rect">
            <a:avLst/>
          </a:prstGeom>
          <a:ln w="12700">
            <a:solidFill>
              <a:schemeClr val="bg2">
                <a:lumMod val="75000"/>
              </a:schemeClr>
            </a:solidFill>
          </a:ln>
        </p:spPr>
        <p:txBody>
          <a:bodyPr wrap="square">
            <a:spAutoFit/>
          </a:bodyPr>
          <a:lstStyle/>
          <a:p>
            <a:pPr algn="l"/>
            <a:r>
              <a:rPr lang="en-GB" dirty="0">
                <a:solidFill>
                  <a:schemeClr val="tx1"/>
                </a:solidFill>
              </a:rPr>
              <a:t>D5.1: Project website</a:t>
            </a:r>
          </a:p>
        </p:txBody>
      </p:sp>
      <p:sp>
        <p:nvSpPr>
          <p:cNvPr id="47" name="Rectangle 46"/>
          <p:cNvSpPr/>
          <p:nvPr/>
        </p:nvSpPr>
        <p:spPr>
          <a:xfrm>
            <a:off x="174573" y="777798"/>
            <a:ext cx="5053410" cy="615553"/>
          </a:xfrm>
          <a:prstGeom prst="rect">
            <a:avLst/>
          </a:prstGeom>
          <a:solidFill>
            <a:srgbClr val="CCECFF"/>
          </a:solidFill>
          <a:ln w="12700">
            <a:solidFill>
              <a:schemeClr val="bg2">
                <a:lumMod val="75000"/>
              </a:schemeClr>
            </a:solidFill>
          </a:ln>
        </p:spPr>
        <p:txBody>
          <a:bodyPr wrap="square">
            <a:spAutoFit/>
          </a:bodyPr>
          <a:lstStyle/>
          <a:p>
            <a:pPr algn="l"/>
            <a:r>
              <a:rPr lang="en-GB" dirty="0">
                <a:solidFill>
                  <a:schemeClr val="tx1"/>
                </a:solidFill>
              </a:rPr>
              <a:t>MS10: </a:t>
            </a:r>
            <a:r>
              <a:rPr lang="en-GB" sz="1600" dirty="0">
                <a:solidFill>
                  <a:schemeClr val="tx1"/>
                </a:solidFill>
              </a:rPr>
              <a:t>Kick-off meeting and set-up of means for dissemination and results exploitation</a:t>
            </a:r>
          </a:p>
        </p:txBody>
      </p:sp>
      <p:sp>
        <p:nvSpPr>
          <p:cNvPr id="48" name="Rectangle 47"/>
          <p:cNvSpPr/>
          <p:nvPr/>
        </p:nvSpPr>
        <p:spPr>
          <a:xfrm>
            <a:off x="6817506" y="1085574"/>
            <a:ext cx="2982478" cy="646331"/>
          </a:xfrm>
          <a:prstGeom prst="rect">
            <a:avLst/>
          </a:prstGeom>
          <a:ln w="12700">
            <a:solidFill>
              <a:schemeClr val="bg2">
                <a:lumMod val="75000"/>
              </a:schemeClr>
            </a:solidFill>
          </a:ln>
        </p:spPr>
        <p:txBody>
          <a:bodyPr wrap="square">
            <a:spAutoFit/>
          </a:bodyPr>
          <a:lstStyle/>
          <a:p>
            <a:pPr algn="l"/>
            <a:r>
              <a:rPr lang="en-GB" dirty="0">
                <a:solidFill>
                  <a:schemeClr val="tx1"/>
                </a:solidFill>
              </a:rPr>
              <a:t>D5.2: establishment of Data management Plan</a:t>
            </a:r>
          </a:p>
        </p:txBody>
      </p:sp>
      <p:sp>
        <p:nvSpPr>
          <p:cNvPr id="49" name="Rectangle 48"/>
          <p:cNvSpPr/>
          <p:nvPr/>
        </p:nvSpPr>
        <p:spPr>
          <a:xfrm>
            <a:off x="896383" y="2874078"/>
            <a:ext cx="5770339" cy="892552"/>
          </a:xfrm>
          <a:prstGeom prst="rect">
            <a:avLst/>
          </a:prstGeom>
          <a:solidFill>
            <a:srgbClr val="CCECFF"/>
          </a:solidFill>
          <a:ln w="12700">
            <a:solidFill>
              <a:schemeClr val="bg2">
                <a:lumMod val="75000"/>
              </a:schemeClr>
            </a:solidFill>
          </a:ln>
        </p:spPr>
        <p:txBody>
          <a:bodyPr wrap="square">
            <a:spAutoFit/>
          </a:bodyPr>
          <a:lstStyle/>
          <a:p>
            <a:pPr algn="l"/>
            <a:r>
              <a:rPr lang="en-GB" dirty="0">
                <a:solidFill>
                  <a:schemeClr val="tx1"/>
                </a:solidFill>
              </a:rPr>
              <a:t>MS1: </a:t>
            </a:r>
            <a:r>
              <a:rPr lang="en-GB" sz="1600" dirty="0">
                <a:solidFill>
                  <a:schemeClr val="tx1"/>
                </a:solidFill>
              </a:rPr>
              <a:t>Room temperature stabilization of individual skyrmions</a:t>
            </a:r>
            <a:endParaRPr lang="en-GB" dirty="0">
              <a:solidFill>
                <a:schemeClr val="tx1"/>
              </a:solidFill>
            </a:endParaRPr>
          </a:p>
          <a:p>
            <a:pPr algn="l"/>
            <a:r>
              <a:rPr lang="en-GB" dirty="0">
                <a:solidFill>
                  <a:schemeClr val="tx1"/>
                </a:solidFill>
              </a:rPr>
              <a:t>MS4: </a:t>
            </a:r>
            <a:r>
              <a:rPr lang="en-GB" sz="1600" dirty="0">
                <a:solidFill>
                  <a:schemeClr val="tx1"/>
                </a:solidFill>
              </a:rPr>
              <a:t>First devices available for topological transport measurements</a:t>
            </a:r>
          </a:p>
        </p:txBody>
      </p:sp>
      <p:sp>
        <p:nvSpPr>
          <p:cNvPr id="50" name="Rectangle 49"/>
          <p:cNvSpPr/>
          <p:nvPr/>
        </p:nvSpPr>
        <p:spPr>
          <a:xfrm>
            <a:off x="3583056" y="5039214"/>
            <a:ext cx="5427690" cy="1138773"/>
          </a:xfrm>
          <a:prstGeom prst="rect">
            <a:avLst/>
          </a:prstGeom>
          <a:solidFill>
            <a:srgbClr val="CCECFF"/>
          </a:solidFill>
          <a:ln w="12700">
            <a:solidFill>
              <a:schemeClr val="bg2">
                <a:lumMod val="75000"/>
              </a:schemeClr>
            </a:solidFill>
          </a:ln>
        </p:spPr>
        <p:txBody>
          <a:bodyPr wrap="square">
            <a:spAutoFit/>
          </a:bodyPr>
          <a:lstStyle/>
          <a:p>
            <a:pPr algn="l"/>
            <a:r>
              <a:rPr lang="en-GB" dirty="0">
                <a:solidFill>
                  <a:schemeClr val="tx1"/>
                </a:solidFill>
              </a:rPr>
              <a:t>MS6: </a:t>
            </a:r>
            <a:r>
              <a:rPr lang="en-GB" sz="1600" dirty="0">
                <a:solidFill>
                  <a:schemeClr val="tx1"/>
                </a:solidFill>
              </a:rPr>
              <a:t>Formation of single skyrmions in designed interface induced chiral systems</a:t>
            </a:r>
          </a:p>
          <a:p>
            <a:pPr algn="l"/>
            <a:r>
              <a:rPr lang="en-GB" dirty="0">
                <a:solidFill>
                  <a:schemeClr val="tx1"/>
                </a:solidFill>
              </a:rPr>
              <a:t>MS8: </a:t>
            </a:r>
            <a:r>
              <a:rPr lang="en-GB" sz="1600" dirty="0">
                <a:solidFill>
                  <a:schemeClr val="tx1"/>
                </a:solidFill>
              </a:rPr>
              <a:t>Design and nanofabrication of proof-of-principles skyrmion based devices</a:t>
            </a:r>
          </a:p>
        </p:txBody>
      </p:sp>
      <p:sp>
        <p:nvSpPr>
          <p:cNvPr id="51" name="Rectangle 50"/>
          <p:cNvSpPr/>
          <p:nvPr/>
        </p:nvSpPr>
        <p:spPr>
          <a:xfrm>
            <a:off x="6953771" y="3116770"/>
            <a:ext cx="2307188" cy="646331"/>
          </a:xfrm>
          <a:prstGeom prst="rect">
            <a:avLst/>
          </a:prstGeom>
          <a:ln w="12700">
            <a:solidFill>
              <a:schemeClr val="bg2">
                <a:lumMod val="75000"/>
              </a:schemeClr>
            </a:solidFill>
          </a:ln>
        </p:spPr>
        <p:txBody>
          <a:bodyPr wrap="square">
            <a:spAutoFit/>
          </a:bodyPr>
          <a:lstStyle/>
          <a:p>
            <a:pPr algn="l"/>
            <a:r>
              <a:rPr lang="en-GB" dirty="0">
                <a:solidFill>
                  <a:schemeClr val="tx1"/>
                </a:solidFill>
              </a:rPr>
              <a:t>D1,1, D2,1, D3,1, D3.1, D4.1 </a:t>
            </a:r>
          </a:p>
        </p:txBody>
      </p:sp>
      <p:sp>
        <p:nvSpPr>
          <p:cNvPr id="3" name="Ellipse 2"/>
          <p:cNvSpPr/>
          <p:nvPr/>
        </p:nvSpPr>
        <p:spPr bwMode="auto">
          <a:xfrm>
            <a:off x="7916565" y="1694181"/>
            <a:ext cx="1312740" cy="1292090"/>
          </a:xfrm>
          <a:prstGeom prst="ellipse">
            <a:avLst/>
          </a:prstGeom>
          <a:noFill/>
          <a:ln w="539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7" name="Ellipse 26"/>
          <p:cNvSpPr/>
          <p:nvPr/>
        </p:nvSpPr>
        <p:spPr bwMode="auto">
          <a:xfrm>
            <a:off x="5519126" y="3766630"/>
            <a:ext cx="1312740" cy="1292090"/>
          </a:xfrm>
          <a:prstGeom prst="ellipse">
            <a:avLst/>
          </a:prstGeom>
          <a:noFill/>
          <a:ln w="539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8" name="Ellipse 27"/>
          <p:cNvSpPr/>
          <p:nvPr/>
        </p:nvSpPr>
        <p:spPr bwMode="auto">
          <a:xfrm>
            <a:off x="896383" y="1590256"/>
            <a:ext cx="1312740" cy="1292090"/>
          </a:xfrm>
          <a:prstGeom prst="ellipse">
            <a:avLst/>
          </a:prstGeom>
          <a:noFill/>
          <a:ln w="539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4" name="ZoneTexte 3"/>
          <p:cNvSpPr txBox="1"/>
          <p:nvPr/>
        </p:nvSpPr>
        <p:spPr>
          <a:xfrm>
            <a:off x="94635" y="1632695"/>
            <a:ext cx="1603495"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GB" sz="2400" b="1" dirty="0">
                <a:solidFill>
                  <a:schemeClr val="accent6">
                    <a:lumMod val="50000"/>
                  </a:schemeClr>
                </a:solidFill>
                <a:effectLst>
                  <a:outerShdw blurRad="38100" dist="38100" dir="2700000" algn="tl">
                    <a:srgbClr val="000000">
                      <a:alpha val="43137"/>
                    </a:srgbClr>
                  </a:outerShdw>
                </a:effectLst>
              </a:rPr>
              <a:t>KICKOFF</a:t>
            </a:r>
          </a:p>
        </p:txBody>
      </p:sp>
      <p:sp>
        <p:nvSpPr>
          <p:cNvPr id="32" name="ZoneTexte 31"/>
          <p:cNvSpPr txBox="1"/>
          <p:nvPr/>
        </p:nvSpPr>
        <p:spPr>
          <a:xfrm>
            <a:off x="7627168" y="2524607"/>
            <a:ext cx="1948632"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GB"/>
            </a:defPPr>
            <a:lvl1pPr algn="l">
              <a:defRPr sz="2400" b="1">
                <a:solidFill>
                  <a:schemeClr val="accent6">
                    <a:lumMod val="50000"/>
                  </a:schemeClr>
                </a:solidFill>
                <a:effectLst>
                  <a:outerShdw blurRad="38100" dist="38100" dir="2700000" algn="tl">
                    <a:srgbClr val="000000">
                      <a:alpha val="43137"/>
                    </a:srgbClr>
                  </a:outerShdw>
                </a:effectLst>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n-GB" dirty="0"/>
              <a:t>HAMBURG</a:t>
            </a:r>
          </a:p>
        </p:txBody>
      </p:sp>
      <p:sp>
        <p:nvSpPr>
          <p:cNvPr id="33" name="ZoneTexte 32"/>
          <p:cNvSpPr txBox="1"/>
          <p:nvPr/>
        </p:nvSpPr>
        <p:spPr>
          <a:xfrm>
            <a:off x="5429166" y="3681890"/>
            <a:ext cx="1603495"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GB"/>
            </a:defPPr>
            <a:lvl1pPr algn="l">
              <a:defRPr sz="2400" b="1">
                <a:solidFill>
                  <a:schemeClr val="accent6">
                    <a:lumMod val="50000"/>
                  </a:schemeClr>
                </a:solidFill>
                <a:effectLst>
                  <a:outerShdw blurRad="38100" dist="38100" dir="2700000" algn="tl">
                    <a:srgbClr val="000000">
                      <a:alpha val="43137"/>
                    </a:srgbClr>
                  </a:outerShdw>
                </a:effectLst>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r>
              <a:rPr lang="en-GB" dirty="0"/>
              <a:t>AACHEN</a:t>
            </a:r>
          </a:p>
        </p:txBody>
      </p:sp>
    </p:spTree>
    <p:extLst>
      <p:ext uri="{BB962C8B-B14F-4D97-AF65-F5344CB8AC3E}">
        <p14:creationId xmlns:p14="http://schemas.microsoft.com/office/powerpoint/2010/main" val="196890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4" grpId="0" animBg="1"/>
      <p:bldP spid="41" grpId="0" animBg="1"/>
      <p:bldP spid="42" grpId="0" animBg="1"/>
      <p:bldP spid="45" grpId="0" animBg="1"/>
      <p:bldP spid="46" grpId="0" animBg="1"/>
      <p:bldP spid="47" grpId="0" animBg="1"/>
      <p:bldP spid="48" grpId="0" animBg="1"/>
      <p:bldP spid="49" grpId="0" animBg="1"/>
      <p:bldP spid="50" grpId="0" animBg="1"/>
      <p:bldP spid="51" grpId="0" animBg="1"/>
      <p:bldP spid="3" grpId="0" animBg="1"/>
      <p:bldP spid="27"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T5.2: Project monitoring</a:t>
            </a:r>
          </a:p>
        </p:txBody>
      </p:sp>
      <p:sp>
        <p:nvSpPr>
          <p:cNvPr id="4" name="ZoneTexte 3"/>
          <p:cNvSpPr txBox="1"/>
          <p:nvPr/>
        </p:nvSpPr>
        <p:spPr>
          <a:xfrm>
            <a:off x="280872" y="865628"/>
            <a:ext cx="9134061" cy="4708981"/>
          </a:xfrm>
          <a:prstGeom prst="rect">
            <a:avLst/>
          </a:prstGeom>
          <a:noFill/>
        </p:spPr>
        <p:txBody>
          <a:bodyPr wrap="square" rtlCol="0">
            <a:spAutoFit/>
          </a:bodyPr>
          <a:lstStyle/>
          <a:p>
            <a:pPr marL="342900" indent="-342900" algn="l">
              <a:buFont typeface="Wingdings" panose="05000000000000000000" pitchFamily="2" charset="2"/>
              <a:buChar char="q"/>
            </a:pPr>
            <a:r>
              <a:rPr lang="en-GB" sz="2000" b="1" dirty="0">
                <a:solidFill>
                  <a:schemeClr val="tx1"/>
                </a:solidFill>
              </a:rPr>
              <a:t>Month1</a:t>
            </a:r>
            <a:r>
              <a:rPr lang="en-GB" sz="2000" dirty="0">
                <a:solidFill>
                  <a:schemeClr val="tx1"/>
                </a:solidFill>
              </a:rPr>
              <a:t>: Kick-off meeting</a:t>
            </a: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r>
              <a:rPr lang="en-GB" sz="2000" b="1" dirty="0">
                <a:solidFill>
                  <a:schemeClr val="tx1"/>
                </a:solidFill>
              </a:rPr>
              <a:t>Month 6</a:t>
            </a:r>
            <a:r>
              <a:rPr lang="en-GB" sz="2000" dirty="0">
                <a:solidFill>
                  <a:schemeClr val="tx1"/>
                </a:solidFill>
              </a:rPr>
              <a:t>: </a:t>
            </a:r>
            <a:r>
              <a:rPr lang="en-GB" sz="2000" b="1" dirty="0">
                <a:solidFill>
                  <a:srgbClr val="C00000"/>
                </a:solidFill>
              </a:rPr>
              <a:t>Progress</a:t>
            </a:r>
            <a:r>
              <a:rPr lang="en-GB" sz="2000" dirty="0">
                <a:solidFill>
                  <a:schemeClr val="tx1"/>
                </a:solidFill>
              </a:rPr>
              <a:t> meeting in Hamburg</a:t>
            </a: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r>
              <a:rPr lang="en-GB" sz="2000" b="1" dirty="0">
                <a:solidFill>
                  <a:schemeClr val="tx1"/>
                </a:solidFill>
              </a:rPr>
              <a:t>Month 11</a:t>
            </a:r>
            <a:r>
              <a:rPr lang="en-GB" sz="2000" dirty="0">
                <a:solidFill>
                  <a:schemeClr val="tx1"/>
                </a:solidFill>
              </a:rPr>
              <a:t>: </a:t>
            </a:r>
            <a:r>
              <a:rPr lang="en-GB" sz="2000" b="1" dirty="0">
                <a:solidFill>
                  <a:srgbClr val="C00000"/>
                </a:solidFill>
              </a:rPr>
              <a:t>Progress</a:t>
            </a:r>
            <a:r>
              <a:rPr lang="en-GB" sz="2000" dirty="0">
                <a:solidFill>
                  <a:schemeClr val="tx1"/>
                </a:solidFill>
              </a:rPr>
              <a:t> meeting in Aachen</a:t>
            </a: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r>
              <a:rPr lang="en-GB" sz="2000" b="1" dirty="0">
                <a:solidFill>
                  <a:schemeClr val="tx1"/>
                </a:solidFill>
              </a:rPr>
              <a:t>Month 14</a:t>
            </a:r>
            <a:r>
              <a:rPr lang="en-GB" sz="2000" dirty="0">
                <a:solidFill>
                  <a:schemeClr val="tx1"/>
                </a:solidFill>
              </a:rPr>
              <a:t>: 1</a:t>
            </a:r>
            <a:r>
              <a:rPr lang="en-GB" sz="2000" baseline="30000" dirty="0">
                <a:solidFill>
                  <a:schemeClr val="tx1"/>
                </a:solidFill>
              </a:rPr>
              <a:t>st</a:t>
            </a:r>
            <a:r>
              <a:rPr lang="en-GB" sz="2000" dirty="0">
                <a:solidFill>
                  <a:schemeClr val="tx1"/>
                </a:solidFill>
              </a:rPr>
              <a:t> Industrial Advisory Board meeting in Paris with all WP leading 			    partners represented</a:t>
            </a: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endParaRPr lang="en-GB" sz="2000" dirty="0">
              <a:solidFill>
                <a:schemeClr val="tx1"/>
              </a:solidFill>
            </a:endParaRPr>
          </a:p>
          <a:p>
            <a:pPr marL="342900" indent="-342900" algn="l">
              <a:buFont typeface="Wingdings" panose="05000000000000000000" pitchFamily="2" charset="2"/>
              <a:buChar char="q"/>
            </a:pPr>
            <a:r>
              <a:rPr lang="en-GB" sz="2000" b="1" dirty="0">
                <a:solidFill>
                  <a:schemeClr val="tx1"/>
                </a:solidFill>
              </a:rPr>
              <a:t>Consortium agreement: 7</a:t>
            </a:r>
            <a:r>
              <a:rPr lang="en-GB" sz="2000" b="1" baseline="30000" dirty="0">
                <a:solidFill>
                  <a:schemeClr val="tx1"/>
                </a:solidFill>
              </a:rPr>
              <a:t>th</a:t>
            </a:r>
            <a:r>
              <a:rPr lang="en-GB" sz="2000" b="1" dirty="0">
                <a:solidFill>
                  <a:schemeClr val="tx1"/>
                </a:solidFill>
              </a:rPr>
              <a:t> and final round over, document should be </a:t>
            </a:r>
            <a:r>
              <a:rPr lang="en-GB" sz="2000" b="1">
                <a:solidFill>
                  <a:schemeClr val="tx1"/>
                </a:solidFill>
              </a:rPr>
              <a:t>signed very soon</a:t>
            </a:r>
            <a:endParaRPr lang="en-GB" sz="2000" b="1" dirty="0">
              <a:solidFill>
                <a:schemeClr val="tx1"/>
              </a:solidFill>
            </a:endParaRPr>
          </a:p>
        </p:txBody>
      </p:sp>
      <p:sp>
        <p:nvSpPr>
          <p:cNvPr id="3" name="Flèche droite 2"/>
          <p:cNvSpPr/>
          <p:nvPr/>
        </p:nvSpPr>
        <p:spPr bwMode="auto">
          <a:xfrm>
            <a:off x="1684867" y="3749943"/>
            <a:ext cx="1727198" cy="467911"/>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5" name="ZoneTexte 4"/>
          <p:cNvSpPr txBox="1"/>
          <p:nvPr/>
        </p:nvSpPr>
        <p:spPr>
          <a:xfrm>
            <a:off x="3649134" y="3629955"/>
            <a:ext cx="3894667"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sz="2000" dirty="0">
                <a:solidFill>
                  <a:schemeClr val="tx1"/>
                </a:solidFill>
              </a:rPr>
              <a:t>Three Management Board meetings in one year</a:t>
            </a:r>
          </a:p>
        </p:txBody>
      </p:sp>
    </p:spTree>
    <p:extLst>
      <p:ext uri="{BB962C8B-B14F-4D97-AF65-F5344CB8AC3E}">
        <p14:creationId xmlns:p14="http://schemas.microsoft.com/office/powerpoint/2010/main" val="301239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Task 5.2: Risk management</a:t>
            </a:r>
          </a:p>
        </p:txBody>
      </p:sp>
      <p:graphicFrame>
        <p:nvGraphicFramePr>
          <p:cNvPr id="7" name="Tableau 6"/>
          <p:cNvGraphicFramePr>
            <a:graphicFrameLocks noGrp="1"/>
          </p:cNvGraphicFramePr>
          <p:nvPr>
            <p:extLst>
              <p:ext uri="{D42A27DB-BD31-4B8C-83A1-F6EECF244321}">
                <p14:modId xmlns:p14="http://schemas.microsoft.com/office/powerpoint/2010/main" val="4271458392"/>
              </p:ext>
            </p:extLst>
          </p:nvPr>
        </p:nvGraphicFramePr>
        <p:xfrm>
          <a:off x="238288" y="919139"/>
          <a:ext cx="9194743" cy="5151120"/>
        </p:xfrm>
        <a:graphic>
          <a:graphicData uri="http://schemas.openxmlformats.org/drawingml/2006/table">
            <a:tbl>
              <a:tblPr firstRow="1" firstCol="1" lastRow="1" lastCol="1" bandRow="1" bandCol="1"/>
              <a:tblGrid>
                <a:gridCol w="708923">
                  <a:extLst>
                    <a:ext uri="{9D8B030D-6E8A-4147-A177-3AD203B41FA5}">
                      <a16:colId xmlns:a16="http://schemas.microsoft.com/office/drawing/2014/main" val="3686725919"/>
                    </a:ext>
                  </a:extLst>
                </a:gridCol>
                <a:gridCol w="2583187">
                  <a:extLst>
                    <a:ext uri="{9D8B030D-6E8A-4147-A177-3AD203B41FA5}">
                      <a16:colId xmlns:a16="http://schemas.microsoft.com/office/drawing/2014/main" val="3478352812"/>
                    </a:ext>
                  </a:extLst>
                </a:gridCol>
                <a:gridCol w="1965374">
                  <a:extLst>
                    <a:ext uri="{9D8B030D-6E8A-4147-A177-3AD203B41FA5}">
                      <a16:colId xmlns:a16="http://schemas.microsoft.com/office/drawing/2014/main" val="901161443"/>
                    </a:ext>
                  </a:extLst>
                </a:gridCol>
                <a:gridCol w="3937259">
                  <a:extLst>
                    <a:ext uri="{9D8B030D-6E8A-4147-A177-3AD203B41FA5}">
                      <a16:colId xmlns:a16="http://schemas.microsoft.com/office/drawing/2014/main" val="2828888482"/>
                    </a:ext>
                  </a:extLst>
                </a:gridCol>
              </a:tblGrid>
              <a:tr h="145045">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 # </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Description of Risk </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Workpackages involved</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Proposes risk mitigation measures</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3264462264"/>
                  </a:ext>
                </a:extLst>
              </a:tr>
              <a:tr h="1160357">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Risk1</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obtain MML systems with sufficiently large interfacial chiral interactions at RT. This risk is very low/medium due to experience of partners and preliminary results (see Fig.4)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WP1-WP3-WP4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Different MML stacking will be grown in different locations and using different growth techniques: atomic layer deposition, sputtering.</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Engineering of anisotropies (ion im-plantation) and improved interface properties will tune the crucial parameters (J, DM, K) allowing RT skyrmion stability.</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109900"/>
                  </a:ext>
                </a:extLst>
              </a:tr>
              <a:tr h="1015312">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Risk2</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achieve room temperature stability of individual skyrmions. This risk is low/medium for same reasons as Risk 1.</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WP1-WP3-WP4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Thermal stability in multilayers allows stabilization of columnar skyrmion corresponding to larger magnetic volume.</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Material engineering with artificial defects to improve stability.</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Theoretical investigation of thermal stability as function of the number of layers</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7306283"/>
                  </a:ext>
                </a:extLst>
              </a:tr>
              <a:tr h="725223">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Risk3</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obtain reproducible skyrmion nucleation and deletion. Risk is medium/high attenuated by our recent micromagnetic simulations.</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WP2-WP3-WP4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Different options will be investigated: spin injection, field pulse.</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Design optimisation of artificial defects to facilitate the nucleation.</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1765991"/>
                  </a:ext>
                </a:extLst>
              </a:tr>
              <a:tr h="725223">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achieve efficient skyrmion propagation by spin transfer. This risk is medium/high.</a:t>
                      </a:r>
                      <a:endParaRPr lang="fr-FR" sz="1300">
                        <a:solidFill>
                          <a:srgbClr val="000000"/>
                        </a:solidFill>
                        <a:effectLst/>
                        <a:latin typeface="Times New Roman" panose="02020603050405020304" pitchFamily="18" charset="0"/>
                        <a:ea typeface="Times New Roman" panose="02020603050405020304" pitchFamily="18" charset="0"/>
                      </a:endParaRPr>
                    </a:p>
                    <a:p>
                      <a:pPr algn="just">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WP2-WP3-WP4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Strong theoretical and numerical support</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Test on skyrmions of different size.</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Several sources of torques: spin-orbit torques or STT torques from conventional spin polarizers.</a:t>
                      </a:r>
                      <a:endParaRPr lang="fr-FR" sz="13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391585"/>
                  </a:ext>
                </a:extLst>
              </a:tr>
              <a:tr h="580178">
                <a:tc>
                  <a:txBody>
                    <a:bodyPr/>
                    <a:lstStyle/>
                    <a:p>
                      <a:pP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Risk5</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GB" sz="13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 detect the presence or the motion of single skyrmions by electrical means. This risk is low</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13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WP2-WP3-WP4</a:t>
                      </a:r>
                      <a:endParaRPr lang="fr-FR" sz="1300">
                        <a:solidFill>
                          <a:srgbClr val="000000"/>
                        </a:solidFill>
                        <a:effectLst/>
                        <a:latin typeface="Times New Roman" panose="02020603050405020304" pitchFamily="18" charset="0"/>
                        <a:ea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Font typeface="Calibri" panose="020F0502020204030204" pitchFamily="34" charset="0"/>
                        <a:buChar char="-"/>
                        <a:tabLst>
                          <a:tab pos="116840" algn="l"/>
                        </a:tabLst>
                      </a:pPr>
                      <a:r>
                        <a:rPr lang="en-GB"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Different physical mechanisms are envisaged: THE, AMR, TMR.</a:t>
                      </a:r>
                      <a:endParaRPr lang="fr-FR"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Calibri" panose="020F0502020204030204" pitchFamily="34" charset="0"/>
                        <a:buChar char="-"/>
                        <a:tabLst>
                          <a:tab pos="116840" algn="l"/>
                        </a:tabLst>
                      </a:pPr>
                      <a:r>
                        <a:rPr lang="en-GB"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 of magnetic sensor based on tunnel junction.</a:t>
                      </a:r>
                      <a:endParaRPr lang="fr-FR"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270" marR="6527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806825"/>
                  </a:ext>
                </a:extLst>
              </a:tr>
            </a:tbl>
          </a:graphicData>
        </a:graphic>
      </p:graphicFrame>
    </p:spTree>
    <p:extLst>
      <p:ext uri="{BB962C8B-B14F-4D97-AF65-F5344CB8AC3E}">
        <p14:creationId xmlns:p14="http://schemas.microsoft.com/office/powerpoint/2010/main" val="212383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6" name="Rectangle 5"/>
          <p:cNvSpPr/>
          <p:nvPr/>
        </p:nvSpPr>
        <p:spPr>
          <a:xfrm>
            <a:off x="0" y="2821914"/>
            <a:ext cx="9907588" cy="1077218"/>
          </a:xfrm>
          <a:prstGeom prst="rect">
            <a:avLst/>
          </a:prstGeom>
        </p:spPr>
        <p:txBody>
          <a:bodyPr wrap="square">
            <a:spAutoFit/>
          </a:bodyPr>
          <a:lstStyle/>
          <a:p>
            <a:pPr algn="l"/>
            <a:r>
              <a:rPr lang="en-US" sz="3200" b="1" dirty="0">
                <a:solidFill>
                  <a:schemeClr val="tx1"/>
                </a:solidFill>
                <a:effectLst>
                  <a:outerShdw blurRad="38100" dist="38100" dir="2700000" algn="tl">
                    <a:srgbClr val="000000">
                      <a:alpha val="43137"/>
                    </a:srgbClr>
                  </a:outerShdw>
                </a:effectLst>
              </a:rPr>
              <a:t>Task 5.3: Improving the dissemination of the 						results and the external communication</a:t>
            </a:r>
          </a:p>
        </p:txBody>
      </p:sp>
    </p:spTree>
    <p:extLst>
      <p:ext uri="{BB962C8B-B14F-4D97-AF65-F5344CB8AC3E}">
        <p14:creationId xmlns:p14="http://schemas.microsoft.com/office/powerpoint/2010/main" val="348329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T5.3: internal and external communication</a:t>
            </a:r>
          </a:p>
        </p:txBody>
      </p:sp>
      <p:sp>
        <p:nvSpPr>
          <p:cNvPr id="6" name="Rectangle 5"/>
          <p:cNvSpPr/>
          <p:nvPr/>
        </p:nvSpPr>
        <p:spPr>
          <a:xfrm>
            <a:off x="105833" y="726701"/>
            <a:ext cx="9310687" cy="4801314"/>
          </a:xfrm>
          <a:prstGeom prst="rect">
            <a:avLst/>
          </a:prstGeom>
        </p:spPr>
        <p:txBody>
          <a:bodyPr wrap="square">
            <a:spAutoFit/>
          </a:bodyPr>
          <a:lstStyle/>
          <a:p>
            <a:pPr algn="l"/>
            <a:r>
              <a:rPr lang="en-US" b="1" u="sng" dirty="0">
                <a:solidFill>
                  <a:schemeClr val="tx1"/>
                </a:solidFill>
              </a:rPr>
              <a:t>Website (</a:t>
            </a:r>
            <a:r>
              <a:rPr lang="en-US" b="1" u="sng" dirty="0">
                <a:solidFill>
                  <a:schemeClr val="tx1"/>
                </a:solidFill>
                <a:hlinkClick r:id="rId2"/>
              </a:rPr>
              <a:t>http://magicsky-fet.eu</a:t>
            </a:r>
            <a:r>
              <a:rPr lang="en-US" b="1" u="sng" dirty="0">
                <a:solidFill>
                  <a:schemeClr val="tx1"/>
                </a:solidFill>
              </a:rPr>
              <a:t>)</a:t>
            </a:r>
          </a:p>
          <a:p>
            <a:pPr algn="l"/>
            <a:endParaRPr lang="en-US" dirty="0">
              <a:solidFill>
                <a:schemeClr val="tx1"/>
              </a:solidFill>
            </a:endParaRPr>
          </a:p>
          <a:p>
            <a:pPr marL="285750" indent="-285750" algn="l">
              <a:buFont typeface="Wingdings" panose="05000000000000000000" pitchFamily="2" charset="2"/>
              <a:buChar char="q"/>
            </a:pPr>
            <a:r>
              <a:rPr lang="en-US" dirty="0">
                <a:solidFill>
                  <a:schemeClr val="tx1"/>
                </a:solidFill>
              </a:rPr>
              <a:t>Built and hosted by CNRS IT </a:t>
            </a:r>
          </a:p>
          <a:p>
            <a:pPr marL="285750" indent="-285750" algn="l">
              <a:buFont typeface="Wingdings" panose="05000000000000000000" pitchFamily="2" charset="2"/>
              <a:buChar char="q"/>
            </a:pPr>
            <a:r>
              <a:rPr lang="en-US" dirty="0">
                <a:solidFill>
                  <a:schemeClr val="tx1"/>
                </a:solidFill>
              </a:rPr>
              <a:t>Web Manager = Project manager</a:t>
            </a:r>
          </a:p>
          <a:p>
            <a:pPr marL="285750" indent="-285750" algn="l">
              <a:buFont typeface="Wingdings" panose="05000000000000000000" pitchFamily="2" charset="2"/>
              <a:buChar char="q"/>
            </a:pPr>
            <a:r>
              <a:rPr lang="en-US" dirty="0">
                <a:solidFill>
                  <a:schemeClr val="tx1"/>
                </a:solidFill>
              </a:rPr>
              <a:t>Biggest communication and dissemination tool</a:t>
            </a:r>
          </a:p>
          <a:p>
            <a:pPr marL="285750" indent="-285750" algn="l">
              <a:buFont typeface="Wingdings" panose="05000000000000000000" pitchFamily="2" charset="2"/>
              <a:buChar char="q"/>
            </a:pPr>
            <a:r>
              <a:rPr lang="en-US" dirty="0">
                <a:solidFill>
                  <a:schemeClr val="tx1"/>
                </a:solidFill>
              </a:rPr>
              <a:t>Total 6925 views on the website (date: 07-10-2016)</a:t>
            </a:r>
          </a:p>
          <a:p>
            <a:pPr marL="285750" indent="-285750" algn="l">
              <a:buFont typeface="Wingdings" panose="05000000000000000000" pitchFamily="2" charset="2"/>
              <a:buChar char="q"/>
            </a:pPr>
            <a:r>
              <a:rPr lang="en-US" dirty="0">
                <a:solidFill>
                  <a:schemeClr val="tx1"/>
                </a:solidFill>
              </a:rPr>
              <a:t>‘Project management’: Private section available to project participants with documentation and project results</a:t>
            </a:r>
          </a:p>
          <a:p>
            <a:pPr marL="285750" indent="-285750" algn="l">
              <a:buFont typeface="Wingdings" panose="05000000000000000000" pitchFamily="2" charset="2"/>
              <a:buChar char="q"/>
            </a:pPr>
            <a:r>
              <a:rPr lang="en-US" dirty="0">
                <a:solidFill>
                  <a:schemeClr val="tx1"/>
                </a:solidFill>
              </a:rPr>
              <a:t>‘Scientific results’: links to OA repository for publications acknowledging MAGicSky</a:t>
            </a:r>
          </a:p>
          <a:p>
            <a:pPr marL="285750" indent="-285750" algn="l">
              <a:buFont typeface="Wingdings" panose="05000000000000000000" pitchFamily="2" charset="2"/>
              <a:buChar char="q"/>
            </a:pPr>
            <a:r>
              <a:rPr lang="en-US" dirty="0">
                <a:solidFill>
                  <a:schemeClr val="tx1"/>
                </a:solidFill>
              </a:rPr>
              <a:t>‘Young Project Researchers and PhD students’: 14 biographies displayed</a:t>
            </a:r>
          </a:p>
          <a:p>
            <a:pPr algn="l"/>
            <a:endParaRPr lang="en-US" dirty="0">
              <a:solidFill>
                <a:schemeClr val="tx1"/>
              </a:solidFill>
            </a:endParaRPr>
          </a:p>
          <a:p>
            <a:pPr algn="l"/>
            <a:endParaRPr lang="en-US" dirty="0">
              <a:solidFill>
                <a:schemeClr val="tx1"/>
              </a:solidFill>
            </a:endParaRPr>
          </a:p>
          <a:p>
            <a:pPr algn="l"/>
            <a:r>
              <a:rPr lang="en-US" b="1" u="sng" dirty="0">
                <a:solidFill>
                  <a:schemeClr val="tx1"/>
                </a:solidFill>
              </a:rPr>
              <a:t>Twitter (</a:t>
            </a:r>
            <a:r>
              <a:rPr lang="en-US" b="1" u="sng" dirty="0">
                <a:solidFill>
                  <a:schemeClr val="tx1"/>
                </a:solidFill>
                <a:hlinkClick r:id="rId3"/>
              </a:rPr>
              <a:t>https://twitter.com/MagicskyF</a:t>
            </a:r>
            <a:r>
              <a:rPr lang="en-US" b="1" u="sng" dirty="0">
                <a:solidFill>
                  <a:schemeClr val="tx1"/>
                </a:solidFill>
              </a:rPr>
              <a:t>)</a:t>
            </a:r>
          </a:p>
          <a:p>
            <a:pPr algn="l"/>
            <a:endParaRPr lang="en-US" dirty="0">
              <a:solidFill>
                <a:schemeClr val="tx1"/>
              </a:solidFill>
            </a:endParaRPr>
          </a:p>
          <a:p>
            <a:pPr marL="285750" indent="-285750" algn="l">
              <a:buFont typeface="Wingdings" panose="05000000000000000000" pitchFamily="2" charset="2"/>
              <a:buChar char="q"/>
            </a:pPr>
            <a:r>
              <a:rPr lang="en-US" dirty="0">
                <a:solidFill>
                  <a:schemeClr val="tx1"/>
                </a:solidFill>
              </a:rPr>
              <a:t>59 tweets (date: 07-10-2016) mostly to communicate website articles</a:t>
            </a:r>
          </a:p>
          <a:p>
            <a:pPr marL="285750" indent="-285750" algn="l">
              <a:buFont typeface="Wingdings" panose="05000000000000000000" pitchFamily="2" charset="2"/>
              <a:buChar char="q"/>
            </a:pPr>
            <a:r>
              <a:rPr lang="en-US" dirty="0">
                <a:solidFill>
                  <a:schemeClr val="tx1"/>
                </a:solidFill>
              </a:rPr>
              <a:t>56 followers (date: 07-10-2016)</a:t>
            </a:r>
          </a:p>
          <a:p>
            <a:pPr marL="285750" indent="-285750" algn="l">
              <a:buFont typeface="Wingdings" panose="05000000000000000000" pitchFamily="2" charset="2"/>
              <a:buChar char="q"/>
            </a:pPr>
            <a:endParaRPr lang="en-US" dirty="0">
              <a:solidFill>
                <a:schemeClr val="tx1"/>
              </a:solidFill>
            </a:endParaRPr>
          </a:p>
        </p:txBody>
      </p:sp>
      <p:sp>
        <p:nvSpPr>
          <p:cNvPr id="7" name="Flèche droite 6"/>
          <p:cNvSpPr/>
          <p:nvPr/>
        </p:nvSpPr>
        <p:spPr bwMode="auto">
          <a:xfrm>
            <a:off x="1701800" y="5173133"/>
            <a:ext cx="1803400" cy="753533"/>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8" name="ZoneTexte 7"/>
          <p:cNvSpPr txBox="1"/>
          <p:nvPr/>
        </p:nvSpPr>
        <p:spPr>
          <a:xfrm>
            <a:off x="3682999" y="5251016"/>
            <a:ext cx="4301068"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en-GB" sz="2000" b="1" dirty="0">
                <a:solidFill>
                  <a:schemeClr val="tx1"/>
                </a:solidFill>
              </a:rPr>
              <a:t>Target = Research Community &amp; 			Technology watchers</a:t>
            </a:r>
          </a:p>
        </p:txBody>
      </p:sp>
    </p:spTree>
    <p:extLst>
      <p:ext uri="{BB962C8B-B14F-4D97-AF65-F5344CB8AC3E}">
        <p14:creationId xmlns:p14="http://schemas.microsoft.com/office/powerpoint/2010/main" val="4096219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T5.3: Communication &amp; Dissemination activities</a:t>
            </a:r>
          </a:p>
        </p:txBody>
      </p:sp>
      <p:sp>
        <p:nvSpPr>
          <p:cNvPr id="4" name="ZoneTexte 3"/>
          <p:cNvSpPr txBox="1"/>
          <p:nvPr/>
        </p:nvSpPr>
        <p:spPr>
          <a:xfrm>
            <a:off x="973666" y="864018"/>
            <a:ext cx="8559800" cy="5116785"/>
          </a:xfrm>
          <a:prstGeom prst="rect">
            <a:avLst/>
          </a:prstGeom>
          <a:noFill/>
        </p:spPr>
        <p:txBody>
          <a:bodyPr wrap="square" rtlCol="0">
            <a:spAutoFit/>
          </a:bodyPr>
          <a:lstStyle/>
          <a:p>
            <a:pPr marL="285750" indent="-285750" algn="l">
              <a:buFont typeface="Wingdings" panose="05000000000000000000" pitchFamily="2" charset="2"/>
              <a:buChar char="q"/>
            </a:pPr>
            <a:r>
              <a:rPr lang="en-US" b="1" dirty="0">
                <a:solidFill>
                  <a:schemeClr val="tx1"/>
                </a:solidFill>
              </a:rPr>
              <a:t>Participation in international conferences and workshops : APS, MMM and other events</a:t>
            </a:r>
          </a:p>
          <a:p>
            <a:pPr marL="285750" indent="-285750" algn="l">
              <a:buFont typeface="Wingdings" panose="05000000000000000000" pitchFamily="2" charset="2"/>
              <a:buChar char="q"/>
            </a:pPr>
            <a:endParaRPr lang="en-GB" b="1" dirty="0">
              <a:solidFill>
                <a:schemeClr val="tx1"/>
              </a:solidFill>
            </a:endParaRPr>
          </a:p>
          <a:p>
            <a:pPr marL="285750" indent="-285750" algn="l">
              <a:buFont typeface="Wingdings" panose="05000000000000000000" pitchFamily="2" charset="2"/>
              <a:buChar char="q"/>
            </a:pPr>
            <a:endParaRPr lang="en-GB" sz="1050" b="1" dirty="0">
              <a:solidFill>
                <a:schemeClr val="tx1"/>
              </a:solidFill>
            </a:endParaRPr>
          </a:p>
          <a:p>
            <a:pPr marL="285750" indent="-285750" algn="l">
              <a:buFont typeface="Wingdings" panose="05000000000000000000" pitchFamily="2" charset="2"/>
              <a:buChar char="q"/>
            </a:pPr>
            <a:r>
              <a:rPr lang="en-GB" b="1" dirty="0">
                <a:solidFill>
                  <a:schemeClr val="tx1"/>
                </a:solidFill>
              </a:rPr>
              <a:t>Participation to FEAT matchmaking event in Amsterdam between projects and selected artists</a:t>
            </a: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r>
              <a:rPr lang="en-GB" b="1" dirty="0">
                <a:solidFill>
                  <a:schemeClr val="tx1"/>
                </a:solidFill>
              </a:rPr>
              <a:t>Writing of a collaborative communication text</a:t>
            </a:r>
          </a:p>
          <a:p>
            <a:pPr marL="285750" indent="-285750" algn="l">
              <a:buFont typeface="Wingdings" panose="05000000000000000000" pitchFamily="2" charset="2"/>
              <a:buChar char="q"/>
            </a:pPr>
            <a:endParaRPr lang="en-GB" sz="1000"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sz="1050" b="1" dirty="0">
              <a:solidFill>
                <a:schemeClr val="tx1"/>
              </a:solidFill>
            </a:endParaRPr>
          </a:p>
          <a:p>
            <a:pPr marL="285750" indent="-285750" algn="l">
              <a:buFont typeface="Wingdings" panose="05000000000000000000" pitchFamily="2" charset="2"/>
              <a:buChar char="q"/>
            </a:pPr>
            <a:r>
              <a:rPr lang="en-GB" b="1" dirty="0">
                <a:solidFill>
                  <a:schemeClr val="tx1"/>
                </a:solidFill>
              </a:rPr>
              <a:t>A few press release available on the website</a:t>
            </a:r>
          </a:p>
          <a:p>
            <a:pPr marL="285750" indent="-285750" algn="l">
              <a:buFont typeface="Wingdings" panose="05000000000000000000" pitchFamily="2" charset="2"/>
              <a:buChar char="q"/>
            </a:pPr>
            <a:endParaRPr lang="en-GB" dirty="0">
              <a:solidFill>
                <a:schemeClr val="tx1"/>
              </a:solidFill>
            </a:endParaRPr>
          </a:p>
          <a:p>
            <a:pPr algn="l"/>
            <a:endParaRPr lang="en-GB" dirty="0">
              <a:solidFill>
                <a:schemeClr val="tx1"/>
              </a:solidFill>
            </a:endParaRPr>
          </a:p>
        </p:txBody>
      </p:sp>
      <p:sp>
        <p:nvSpPr>
          <p:cNvPr id="6" name="ZoneTexte 5"/>
          <p:cNvSpPr txBox="1"/>
          <p:nvPr/>
        </p:nvSpPr>
        <p:spPr>
          <a:xfrm>
            <a:off x="2445028" y="2475777"/>
            <a:ext cx="6781800" cy="815608"/>
          </a:xfrm>
          <a:prstGeom prst="rect">
            <a:avLst/>
          </a:prstGeom>
          <a:noFill/>
        </p:spPr>
        <p:txBody>
          <a:bodyPr wrap="square" rtlCol="0">
            <a:spAutoFit/>
          </a:bodyPr>
          <a:lstStyle/>
          <a:p>
            <a:pPr algn="l"/>
            <a:r>
              <a:rPr lang="en-GB" dirty="0">
                <a:solidFill>
                  <a:schemeClr val="tx1"/>
                </a:solidFill>
              </a:rPr>
              <a:t>No match for MAGicSky unfortunately</a:t>
            </a:r>
          </a:p>
          <a:p>
            <a:pPr algn="l"/>
            <a:endParaRPr lang="en-GB" sz="1050" dirty="0">
              <a:solidFill>
                <a:schemeClr val="tx1"/>
              </a:solidFill>
            </a:endParaRPr>
          </a:p>
          <a:p>
            <a:pPr algn="l"/>
            <a:r>
              <a:rPr lang="en-GB" dirty="0">
                <a:solidFill>
                  <a:schemeClr val="tx1"/>
                </a:solidFill>
              </a:rPr>
              <a:t>But new ideas emerged which might be implemented</a:t>
            </a:r>
          </a:p>
        </p:txBody>
      </p:sp>
      <p:sp>
        <p:nvSpPr>
          <p:cNvPr id="7" name="ZoneTexte 6"/>
          <p:cNvSpPr txBox="1"/>
          <p:nvPr/>
        </p:nvSpPr>
        <p:spPr>
          <a:xfrm>
            <a:off x="2514599" y="3671030"/>
            <a:ext cx="5477933" cy="1246495"/>
          </a:xfrm>
          <a:prstGeom prst="rect">
            <a:avLst/>
          </a:prstGeom>
          <a:noFill/>
        </p:spPr>
        <p:txBody>
          <a:bodyPr wrap="square" rtlCol="0">
            <a:spAutoFit/>
          </a:bodyPr>
          <a:lstStyle/>
          <a:p>
            <a:pPr marL="285750" indent="-285750" algn="l">
              <a:buFont typeface="Wingdings" panose="05000000000000000000" pitchFamily="2" charset="2"/>
              <a:buChar char="§"/>
            </a:pPr>
            <a:r>
              <a:rPr lang="en-GB" dirty="0">
                <a:solidFill>
                  <a:schemeClr val="tx1"/>
                </a:solidFill>
              </a:rPr>
              <a:t>By MAGicSky PhD students, </a:t>
            </a:r>
            <a:r>
              <a:rPr lang="en-GB" dirty="0" err="1">
                <a:solidFill>
                  <a:schemeClr val="tx1"/>
                </a:solidFill>
              </a:rPr>
              <a:t>PostDocs</a:t>
            </a:r>
            <a:r>
              <a:rPr lang="en-GB" dirty="0">
                <a:solidFill>
                  <a:schemeClr val="tx1"/>
                </a:solidFill>
              </a:rPr>
              <a:t> and Project Manager</a:t>
            </a:r>
          </a:p>
          <a:p>
            <a:pPr marL="171450" indent="-171450" algn="l">
              <a:buFont typeface="Wingdings" panose="05000000000000000000" pitchFamily="2" charset="2"/>
              <a:buChar char="§"/>
            </a:pPr>
            <a:endParaRPr lang="en-GB" sz="1050" dirty="0">
              <a:solidFill>
                <a:schemeClr val="tx1"/>
              </a:solidFill>
            </a:endParaRPr>
          </a:p>
          <a:p>
            <a:pPr marL="285750" indent="-285750" algn="l">
              <a:buFont typeface="Wingdings" panose="05000000000000000000" pitchFamily="2" charset="2"/>
              <a:buChar char="§"/>
            </a:pPr>
            <a:r>
              <a:rPr lang="en-GB" dirty="0">
                <a:solidFill>
                  <a:schemeClr val="tx1"/>
                </a:solidFill>
              </a:rPr>
              <a:t>Available on the website</a:t>
            </a:r>
          </a:p>
          <a:p>
            <a:pPr algn="l"/>
            <a:endParaRPr lang="en-GB" sz="1050" dirty="0">
              <a:solidFill>
                <a:schemeClr val="tx1"/>
              </a:solidFill>
            </a:endParaRPr>
          </a:p>
        </p:txBody>
      </p:sp>
      <p:sp>
        <p:nvSpPr>
          <p:cNvPr id="10" name="Flèche courbée vers la gauche 9"/>
          <p:cNvSpPr/>
          <p:nvPr/>
        </p:nvSpPr>
        <p:spPr bwMode="auto">
          <a:xfrm flipH="1">
            <a:off x="686411" y="3928532"/>
            <a:ext cx="938983" cy="2277973"/>
          </a:xfrm>
          <a:prstGeom prst="curvedLef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1" name="ZoneTexte 10"/>
          <p:cNvSpPr txBox="1"/>
          <p:nvPr/>
        </p:nvSpPr>
        <p:spPr>
          <a:xfrm>
            <a:off x="1761474" y="5480010"/>
            <a:ext cx="5215467"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GB"/>
            </a:defPPr>
            <a:lvl1pPr algn="l">
              <a:defRPr sz="2000" b="1">
                <a:solidFill>
                  <a:schemeClr val="tx1"/>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ctr"/>
            <a:r>
              <a:rPr lang="en-GB" dirty="0">
                <a:solidFill>
                  <a:srgbClr val="C00000"/>
                </a:solidFill>
              </a:rPr>
              <a:t>Reusable</a:t>
            </a:r>
            <a:r>
              <a:rPr lang="en-GB" dirty="0"/>
              <a:t> </a:t>
            </a:r>
            <a:r>
              <a:rPr lang="en-GB" dirty="0">
                <a:solidFill>
                  <a:srgbClr val="C00000"/>
                </a:solidFill>
              </a:rPr>
              <a:t>for future press release and diverse communication actions</a:t>
            </a:r>
          </a:p>
        </p:txBody>
      </p:sp>
      <p:sp>
        <p:nvSpPr>
          <p:cNvPr id="14" name="Flèche droite 13"/>
          <p:cNvSpPr/>
          <p:nvPr/>
        </p:nvSpPr>
        <p:spPr bwMode="auto">
          <a:xfrm>
            <a:off x="1826962" y="2575971"/>
            <a:ext cx="575732" cy="204605"/>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5" name="Flèche droite 14"/>
          <p:cNvSpPr/>
          <p:nvPr/>
        </p:nvSpPr>
        <p:spPr bwMode="auto">
          <a:xfrm>
            <a:off x="1826962" y="2985882"/>
            <a:ext cx="575732" cy="204605"/>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6" name="Rectangle 15"/>
          <p:cNvSpPr/>
          <p:nvPr/>
        </p:nvSpPr>
        <p:spPr>
          <a:xfrm>
            <a:off x="2445028" y="1486565"/>
            <a:ext cx="7251700" cy="369332"/>
          </a:xfrm>
          <a:prstGeom prst="rect">
            <a:avLst/>
          </a:prstGeom>
        </p:spPr>
        <p:txBody>
          <a:bodyPr wrap="square">
            <a:spAutoFit/>
          </a:bodyPr>
          <a:lstStyle/>
          <a:p>
            <a:pPr algn="l"/>
            <a:r>
              <a:rPr lang="en-US" dirty="0">
                <a:solidFill>
                  <a:schemeClr val="tx1"/>
                </a:solidFill>
              </a:rPr>
              <a:t>66 participations  from </a:t>
            </a:r>
            <a:r>
              <a:rPr lang="en-US" dirty="0" err="1">
                <a:solidFill>
                  <a:schemeClr val="tx1"/>
                </a:solidFill>
              </a:rPr>
              <a:t>MAGicSKy</a:t>
            </a:r>
            <a:r>
              <a:rPr lang="en-US" dirty="0">
                <a:solidFill>
                  <a:schemeClr val="tx1"/>
                </a:solidFill>
              </a:rPr>
              <a:t> participants in one year</a:t>
            </a:r>
          </a:p>
        </p:txBody>
      </p:sp>
      <p:sp>
        <p:nvSpPr>
          <p:cNvPr id="18" name="Flèche droite 17"/>
          <p:cNvSpPr/>
          <p:nvPr/>
        </p:nvSpPr>
        <p:spPr bwMode="auto">
          <a:xfrm>
            <a:off x="1826962" y="1568928"/>
            <a:ext cx="575732" cy="204605"/>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Tree>
    <p:extLst>
      <p:ext uri="{BB962C8B-B14F-4D97-AF65-F5344CB8AC3E}">
        <p14:creationId xmlns:p14="http://schemas.microsoft.com/office/powerpoint/2010/main" val="310134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568" y="765199"/>
            <a:ext cx="9738254" cy="4801314"/>
          </a:xfrm>
          <a:prstGeom prst="rect">
            <a:avLst/>
          </a:prstGeom>
        </p:spPr>
        <p:txBody>
          <a:bodyPr wrap="square">
            <a:spAutoFit/>
          </a:bodyPr>
          <a:lstStyle/>
          <a:p>
            <a:pPr marL="285750" indent="-285750" algn="l">
              <a:buFont typeface="Wingdings" panose="05000000000000000000" pitchFamily="2" charset="2"/>
              <a:buChar char="q"/>
            </a:pPr>
            <a:r>
              <a:rPr lang="en-US" b="1" dirty="0">
                <a:solidFill>
                  <a:schemeClr val="tx1"/>
                </a:solidFill>
              </a:rPr>
              <a:t>Publications in high impact journals</a:t>
            </a:r>
          </a:p>
          <a:p>
            <a:pPr algn="l"/>
            <a:endParaRPr lang="en-US" dirty="0">
              <a:solidFill>
                <a:schemeClr val="tx1"/>
              </a:solidFill>
            </a:endParaRPr>
          </a:p>
          <a:p>
            <a:pPr algn="l"/>
            <a:r>
              <a:rPr lang="en-US" dirty="0">
                <a:solidFill>
                  <a:schemeClr val="tx1"/>
                </a:solidFill>
              </a:rPr>
              <a:t>		</a:t>
            </a:r>
          </a:p>
          <a:p>
            <a:pPr algn="l"/>
            <a:r>
              <a:rPr lang="en-US" dirty="0">
                <a:solidFill>
                  <a:schemeClr val="tx1"/>
                </a:solidFill>
              </a:rPr>
              <a:t>Ex.1: </a:t>
            </a:r>
            <a:r>
              <a:rPr lang="en-US" u="sng" dirty="0">
                <a:solidFill>
                  <a:schemeClr val="tx1"/>
                </a:solidFill>
              </a:rPr>
              <a:t>Perpendicular reading of single confined magnetic skyrmions</a:t>
            </a:r>
            <a:r>
              <a:rPr lang="en-US" dirty="0">
                <a:solidFill>
                  <a:schemeClr val="tx1"/>
                </a:solidFill>
              </a:rPr>
              <a:t>;</a:t>
            </a:r>
          </a:p>
          <a:p>
            <a:pPr algn="l"/>
            <a:r>
              <a:rPr lang="en-US" dirty="0">
                <a:solidFill>
                  <a:schemeClr val="tx1"/>
                </a:solidFill>
              </a:rPr>
              <a:t>D. Crum et al.; Nature Communications, October 2015</a:t>
            </a: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r>
              <a:rPr lang="en-US" dirty="0">
                <a:solidFill>
                  <a:schemeClr val="tx1"/>
                </a:solidFill>
              </a:rPr>
              <a:t>Ex.2: </a:t>
            </a:r>
            <a:r>
              <a:rPr lang="en-US" u="sng" dirty="0">
                <a:solidFill>
                  <a:schemeClr val="tx1"/>
                </a:solidFill>
              </a:rPr>
              <a:t>Additive interfacial chiral interaction in multilayers for stabilization</a:t>
            </a:r>
          </a:p>
          <a:p>
            <a:pPr algn="l"/>
            <a:r>
              <a:rPr lang="en-US" u="sng" dirty="0">
                <a:solidFill>
                  <a:schemeClr val="tx1"/>
                </a:solidFill>
              </a:rPr>
              <a:t> of small individual skyrmion at room temperature</a:t>
            </a:r>
            <a:r>
              <a:rPr lang="en-US" dirty="0">
                <a:solidFill>
                  <a:schemeClr val="tx1"/>
                </a:solidFill>
              </a:rPr>
              <a:t>; C. Moreau-</a:t>
            </a:r>
            <a:r>
              <a:rPr lang="en-US" dirty="0" err="1">
                <a:solidFill>
                  <a:schemeClr val="tx1"/>
                </a:solidFill>
              </a:rPr>
              <a:t>Luchaire</a:t>
            </a:r>
            <a:endParaRPr lang="en-US" dirty="0">
              <a:solidFill>
                <a:schemeClr val="tx1"/>
              </a:solidFill>
            </a:endParaRPr>
          </a:p>
          <a:p>
            <a:pPr algn="l"/>
            <a:r>
              <a:rPr lang="en-US" dirty="0">
                <a:solidFill>
                  <a:schemeClr val="tx1"/>
                </a:solidFill>
              </a:rPr>
              <a:t> et al.; Nature Nanotechnology; January 2016</a:t>
            </a:r>
          </a:p>
          <a:p>
            <a:pPr algn="l"/>
            <a:r>
              <a:rPr lang="en-US" dirty="0">
                <a:solidFill>
                  <a:schemeClr val="tx1"/>
                </a:solidFill>
              </a:rPr>
              <a:t>	</a:t>
            </a:r>
          </a:p>
          <a:p>
            <a:pPr algn="l"/>
            <a:r>
              <a:rPr lang="en-US" dirty="0">
                <a:solidFill>
                  <a:schemeClr val="tx1"/>
                </a:solidFill>
              </a:rPr>
              <a:t>		</a:t>
            </a:r>
          </a:p>
          <a:p>
            <a:pPr algn="l"/>
            <a:endParaRPr lang="en-US" dirty="0">
              <a:solidFill>
                <a:schemeClr val="tx1"/>
              </a:solidFill>
            </a:endParaRPr>
          </a:p>
          <a:p>
            <a:pPr algn="l"/>
            <a:r>
              <a:rPr lang="en-US" dirty="0">
                <a:solidFill>
                  <a:schemeClr val="tx1"/>
                </a:solidFill>
              </a:rPr>
              <a:t>Ex. 3: </a:t>
            </a:r>
            <a:r>
              <a:rPr lang="en-US" u="sng" dirty="0">
                <a:solidFill>
                  <a:schemeClr val="tx1"/>
                </a:solidFill>
              </a:rPr>
              <a:t>Engineering skyrmions in transition-metal multilayers for</a:t>
            </a:r>
          </a:p>
          <a:p>
            <a:pPr algn="l"/>
            <a:r>
              <a:rPr lang="en-US" u="sng" dirty="0">
                <a:solidFill>
                  <a:schemeClr val="tx1"/>
                </a:solidFill>
              </a:rPr>
              <a:t> </a:t>
            </a:r>
            <a:r>
              <a:rPr lang="en-US" u="sng" dirty="0" err="1">
                <a:solidFill>
                  <a:schemeClr val="tx1"/>
                </a:solidFill>
              </a:rPr>
              <a:t>spintronics</a:t>
            </a:r>
            <a:r>
              <a:rPr lang="en-US" dirty="0">
                <a:solidFill>
                  <a:schemeClr val="tx1"/>
                </a:solidFill>
              </a:rPr>
              <a:t>; B. Dupé et al.; Nature Communications; June 2016</a:t>
            </a:r>
          </a:p>
          <a:p>
            <a:pPr algn="l"/>
            <a:endParaRPr lang="en-US" dirty="0">
              <a:solidFill>
                <a:schemeClr val="tx1"/>
              </a:solidFill>
            </a:endParaRPr>
          </a:p>
        </p:txBody>
      </p:sp>
      <p:sp>
        <p:nvSpPr>
          <p:cNvPr id="2" name="Titre 1"/>
          <p:cNvSpPr>
            <a:spLocks noGrp="1"/>
          </p:cNvSpPr>
          <p:nvPr>
            <p:ph type="title"/>
          </p:nvPr>
        </p:nvSpPr>
        <p:spPr/>
        <p:txBody>
          <a:bodyPr/>
          <a:lstStyle/>
          <a:p>
            <a:r>
              <a:rPr lang="en-GB" dirty="0"/>
              <a:t>T5.3: High impact publications</a:t>
            </a:r>
          </a:p>
        </p:txBody>
      </p:sp>
      <p:sp>
        <p:nvSpPr>
          <p:cNvPr id="12" name="Rectangle 11"/>
          <p:cNvSpPr/>
          <p:nvPr/>
        </p:nvSpPr>
        <p:spPr>
          <a:xfrm>
            <a:off x="3845668" y="692661"/>
            <a:ext cx="6086101" cy="646331"/>
          </a:xfrm>
          <a:prstGeom prst="rect">
            <a:avLst/>
          </a:prstGeom>
        </p:spPr>
        <p:txBody>
          <a:bodyPr wrap="square">
            <a:spAutoFit/>
          </a:bodyPr>
          <a:lstStyle/>
          <a:p>
            <a:r>
              <a:rPr lang="en-US" dirty="0">
                <a:solidFill>
                  <a:srgbClr val="C00000"/>
                </a:solidFill>
                <a:effectLst>
                  <a:outerShdw blurRad="38100" dist="38100" dir="2700000" algn="tl">
                    <a:srgbClr val="000000">
                      <a:alpha val="43137"/>
                    </a:srgbClr>
                  </a:outerShdw>
                </a:effectLst>
              </a:rPr>
              <a:t>18 publications acknowledging MAGicSky to this day (published articles and articles in review altogether)</a:t>
            </a:r>
          </a:p>
        </p:txBody>
      </p:sp>
      <p:sp>
        <p:nvSpPr>
          <p:cNvPr id="13" name="Rectangle 12"/>
          <p:cNvSpPr/>
          <p:nvPr/>
        </p:nvSpPr>
        <p:spPr>
          <a:xfrm>
            <a:off x="3279614" y="3938814"/>
            <a:ext cx="2659350" cy="369332"/>
          </a:xfrm>
          <a:prstGeom prst="rect">
            <a:avLst/>
          </a:prstGeom>
          <a:ln w="44450">
            <a:solidFill>
              <a:srgbClr val="EF2111"/>
            </a:solidFill>
          </a:ln>
        </p:spPr>
        <p:txBody>
          <a:bodyPr wrap="square">
            <a:spAutoFit/>
          </a:bodyPr>
          <a:lstStyle/>
          <a:p>
            <a:pPr algn="ctr"/>
            <a:r>
              <a:rPr lang="en-US" b="1" dirty="0">
                <a:solidFill>
                  <a:schemeClr val="tx1"/>
                </a:solidFill>
              </a:rPr>
              <a:t>Attention Score of 26</a:t>
            </a:r>
          </a:p>
        </p:txBody>
      </p:sp>
      <p:sp>
        <p:nvSpPr>
          <p:cNvPr id="14" name="Rectangle 13"/>
          <p:cNvSpPr/>
          <p:nvPr/>
        </p:nvSpPr>
        <p:spPr>
          <a:xfrm>
            <a:off x="3279614" y="5497264"/>
            <a:ext cx="2603500" cy="369332"/>
          </a:xfrm>
          <a:prstGeom prst="rect">
            <a:avLst/>
          </a:prstGeom>
          <a:ln w="44450">
            <a:solidFill>
              <a:srgbClr val="EF2111"/>
            </a:solidFill>
          </a:ln>
        </p:spPr>
        <p:txBody>
          <a:bodyPr wrap="square">
            <a:spAutoFit/>
          </a:bodyPr>
          <a:lstStyle/>
          <a:p>
            <a:pPr algn="ctr"/>
            <a:r>
              <a:rPr lang="en-US" b="1" dirty="0">
                <a:solidFill>
                  <a:schemeClr val="tx1"/>
                </a:solidFill>
              </a:rPr>
              <a:t>Attention score of 125</a:t>
            </a:r>
          </a:p>
        </p:txBody>
      </p:sp>
      <p:sp>
        <p:nvSpPr>
          <p:cNvPr id="15" name="Rectangle 14"/>
          <p:cNvSpPr/>
          <p:nvPr/>
        </p:nvSpPr>
        <p:spPr>
          <a:xfrm>
            <a:off x="7975605" y="4123480"/>
            <a:ext cx="1830795" cy="1477328"/>
          </a:xfrm>
          <a:prstGeom prst="rect">
            <a:avLst/>
          </a:prstGeom>
          <a:ln w="92075">
            <a:solidFill>
              <a:srgbClr val="CC0000"/>
            </a:solidFill>
          </a:ln>
        </p:spPr>
        <p:txBody>
          <a:bodyPr wrap="square">
            <a:spAutoFit/>
          </a:bodyPr>
          <a:lstStyle/>
          <a:p>
            <a:pPr algn="ctr"/>
            <a:r>
              <a:rPr lang="en-US" b="1" dirty="0">
                <a:solidFill>
                  <a:schemeClr val="tx1"/>
                </a:solidFill>
              </a:rPr>
              <a:t>In the top 5% of all research outputs scored by </a:t>
            </a:r>
            <a:r>
              <a:rPr lang="en-US" b="1" dirty="0" err="1">
                <a:solidFill>
                  <a:schemeClr val="tx1"/>
                </a:solidFill>
              </a:rPr>
              <a:t>Altmetric</a:t>
            </a:r>
            <a:endParaRPr lang="en-US" b="1" dirty="0">
              <a:solidFill>
                <a:schemeClr val="tx1"/>
              </a:solidFill>
            </a:endParaRPr>
          </a:p>
        </p:txBody>
      </p:sp>
      <p:sp>
        <p:nvSpPr>
          <p:cNvPr id="16" name="Flèche droite 15"/>
          <p:cNvSpPr/>
          <p:nvPr/>
        </p:nvSpPr>
        <p:spPr bwMode="auto">
          <a:xfrm rot="859311">
            <a:off x="7158503" y="4264262"/>
            <a:ext cx="747826" cy="65405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7" name="Arc plein 16"/>
          <p:cNvSpPr/>
          <p:nvPr/>
        </p:nvSpPr>
        <p:spPr bwMode="auto">
          <a:xfrm rot="6259311">
            <a:off x="4511586" y="3388399"/>
            <a:ext cx="4640819" cy="1175767"/>
          </a:xfrm>
          <a:prstGeom prst="blockArc">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8" name="Rectangle 17"/>
          <p:cNvSpPr/>
          <p:nvPr/>
        </p:nvSpPr>
        <p:spPr>
          <a:xfrm>
            <a:off x="3279614" y="2440214"/>
            <a:ext cx="2659350" cy="369332"/>
          </a:xfrm>
          <a:prstGeom prst="rect">
            <a:avLst/>
          </a:prstGeom>
          <a:ln w="44450">
            <a:solidFill>
              <a:srgbClr val="EF2111"/>
            </a:solidFill>
          </a:ln>
        </p:spPr>
        <p:txBody>
          <a:bodyPr wrap="square">
            <a:spAutoFit/>
          </a:bodyPr>
          <a:lstStyle/>
          <a:p>
            <a:pPr algn="ctr"/>
            <a:r>
              <a:rPr lang="en-US" b="1" dirty="0">
                <a:solidFill>
                  <a:schemeClr val="tx1"/>
                </a:solidFill>
              </a:rPr>
              <a:t>Attention Score of 32</a:t>
            </a:r>
          </a:p>
        </p:txBody>
      </p:sp>
    </p:spTree>
    <p:extLst>
      <p:ext uri="{BB962C8B-B14F-4D97-AF65-F5344CB8AC3E}">
        <p14:creationId xmlns:p14="http://schemas.microsoft.com/office/powerpoint/2010/main" val="41274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INTRODUCTION</a:t>
            </a:r>
          </a:p>
        </p:txBody>
      </p:sp>
      <p:sp>
        <p:nvSpPr>
          <p:cNvPr id="4" name="ZoneTexte 3"/>
          <p:cNvSpPr txBox="1"/>
          <p:nvPr/>
        </p:nvSpPr>
        <p:spPr>
          <a:xfrm>
            <a:off x="131618" y="818083"/>
            <a:ext cx="9591502" cy="4909036"/>
          </a:xfrm>
          <a:prstGeom prst="rect">
            <a:avLst/>
          </a:prstGeom>
          <a:noFill/>
        </p:spPr>
        <p:txBody>
          <a:bodyPr wrap="square" rtlCol="0">
            <a:spAutoFit/>
          </a:bodyPr>
          <a:lstStyle/>
          <a:p>
            <a:pPr algn="l"/>
            <a:r>
              <a:rPr lang="en-GB" sz="2300" b="1" u="sng" dirty="0">
                <a:solidFill>
                  <a:schemeClr val="tx1"/>
                </a:solidFill>
              </a:rPr>
              <a:t>Objectives:</a:t>
            </a:r>
          </a:p>
          <a:p>
            <a:pPr marL="285750" indent="-285750" algn="l">
              <a:buFont typeface="Wingdings" panose="05000000000000000000" pitchFamily="2" charset="2"/>
              <a:buChar char="q"/>
            </a:pPr>
            <a:endParaRPr lang="en-GB" sz="1400" dirty="0">
              <a:solidFill>
                <a:schemeClr val="tx1"/>
              </a:solidFill>
            </a:endParaRPr>
          </a:p>
          <a:p>
            <a:pPr marL="285750" indent="-285750" algn="l">
              <a:buFont typeface="Wingdings" panose="05000000000000000000" pitchFamily="2" charset="2"/>
              <a:buChar char="q"/>
            </a:pPr>
            <a:r>
              <a:rPr lang="en-GB" sz="2300" dirty="0">
                <a:solidFill>
                  <a:schemeClr val="tx1"/>
                </a:solidFill>
              </a:rPr>
              <a:t>Meeting the </a:t>
            </a:r>
            <a:r>
              <a:rPr lang="en-GB" sz="2300" b="1" dirty="0">
                <a:solidFill>
                  <a:srgbClr val="BC1D0C"/>
                </a:solidFill>
              </a:rPr>
              <a:t>objectives of the project </a:t>
            </a:r>
            <a:r>
              <a:rPr lang="en-GB" sz="2300" dirty="0">
                <a:solidFill>
                  <a:schemeClr val="tx1"/>
                </a:solidFill>
              </a:rPr>
              <a:t>within the agreed </a:t>
            </a:r>
            <a:r>
              <a:rPr lang="en-GB" sz="2300" b="1" dirty="0">
                <a:solidFill>
                  <a:srgbClr val="BC1D0C"/>
                </a:solidFill>
              </a:rPr>
              <a:t>budget</a:t>
            </a:r>
            <a:r>
              <a:rPr lang="en-GB" sz="2300" dirty="0">
                <a:solidFill>
                  <a:schemeClr val="tx1"/>
                </a:solidFill>
              </a:rPr>
              <a:t> and </a:t>
            </a:r>
            <a:r>
              <a:rPr lang="en-GB" sz="2300" b="1" dirty="0">
                <a:solidFill>
                  <a:srgbClr val="BC1D0C"/>
                </a:solidFill>
              </a:rPr>
              <a:t>timeframe</a:t>
            </a:r>
            <a:r>
              <a:rPr lang="en-GB" sz="2300" dirty="0">
                <a:solidFill>
                  <a:schemeClr val="tx1"/>
                </a:solidFill>
              </a:rPr>
              <a:t> and carrying out control of the milestones and deliverables</a:t>
            </a:r>
          </a:p>
          <a:p>
            <a:pPr algn="l"/>
            <a:endParaRPr lang="en-GB" sz="2300" dirty="0">
              <a:solidFill>
                <a:schemeClr val="tx1"/>
              </a:solidFill>
            </a:endParaRPr>
          </a:p>
          <a:p>
            <a:pPr marL="285750" indent="-285750" algn="l">
              <a:buFont typeface="Wingdings" panose="05000000000000000000" pitchFamily="2" charset="2"/>
              <a:buChar char="q"/>
            </a:pPr>
            <a:r>
              <a:rPr lang="en-GB" sz="2300" dirty="0">
                <a:solidFill>
                  <a:schemeClr val="tx1"/>
                </a:solidFill>
              </a:rPr>
              <a:t>Coordinating </a:t>
            </a:r>
            <a:r>
              <a:rPr lang="en-GB" sz="2300" b="1" dirty="0">
                <a:solidFill>
                  <a:srgbClr val="BC1D0C"/>
                </a:solidFill>
              </a:rPr>
              <a:t>project activities </a:t>
            </a:r>
            <a:r>
              <a:rPr lang="en-GB" sz="2300" dirty="0">
                <a:solidFill>
                  <a:schemeClr val="tx1"/>
                </a:solidFill>
              </a:rPr>
              <a:t>and ensuring effective </a:t>
            </a:r>
            <a:r>
              <a:rPr lang="en-GB" sz="2300" b="1" dirty="0">
                <a:solidFill>
                  <a:srgbClr val="BC1D0C"/>
                </a:solidFill>
              </a:rPr>
              <a:t>internal</a:t>
            </a:r>
            <a:r>
              <a:rPr lang="en-GB" sz="2300" dirty="0">
                <a:solidFill>
                  <a:schemeClr val="tx1"/>
                </a:solidFill>
              </a:rPr>
              <a:t> </a:t>
            </a:r>
            <a:r>
              <a:rPr lang="en-GB" sz="2300" b="1" dirty="0">
                <a:solidFill>
                  <a:srgbClr val="BC1D0C"/>
                </a:solidFill>
              </a:rPr>
              <a:t>communication</a:t>
            </a:r>
          </a:p>
          <a:p>
            <a:pPr algn="l"/>
            <a:endParaRPr lang="en-GB" sz="2300" dirty="0">
              <a:solidFill>
                <a:schemeClr val="tx1"/>
              </a:solidFill>
            </a:endParaRPr>
          </a:p>
          <a:p>
            <a:pPr marL="285750" indent="-285750" algn="l">
              <a:buFont typeface="Wingdings" panose="05000000000000000000" pitchFamily="2" charset="2"/>
              <a:buChar char="q"/>
            </a:pPr>
            <a:r>
              <a:rPr lang="en-GB" sz="2300" dirty="0">
                <a:solidFill>
                  <a:schemeClr val="tx1"/>
                </a:solidFill>
              </a:rPr>
              <a:t>Improving the </a:t>
            </a:r>
            <a:r>
              <a:rPr lang="en-GB" sz="2300" b="1" dirty="0">
                <a:solidFill>
                  <a:srgbClr val="BC1D0C"/>
                </a:solidFill>
              </a:rPr>
              <a:t>dissemination</a:t>
            </a:r>
            <a:r>
              <a:rPr lang="en-GB" sz="2300" dirty="0">
                <a:solidFill>
                  <a:schemeClr val="tx1"/>
                </a:solidFill>
              </a:rPr>
              <a:t> of results and </a:t>
            </a:r>
            <a:r>
              <a:rPr lang="en-GB" sz="2300" b="1" dirty="0">
                <a:solidFill>
                  <a:srgbClr val="BC1D0C"/>
                </a:solidFill>
              </a:rPr>
              <a:t>external communication</a:t>
            </a:r>
          </a:p>
          <a:p>
            <a:pPr algn="l"/>
            <a:endParaRPr lang="en-GB" sz="2300" b="1" dirty="0">
              <a:solidFill>
                <a:srgbClr val="BC1D0C"/>
              </a:solidFill>
            </a:endParaRPr>
          </a:p>
          <a:p>
            <a:pPr marL="285750" indent="-285750" algn="l">
              <a:buFont typeface="Wingdings" panose="05000000000000000000" pitchFamily="2" charset="2"/>
              <a:buChar char="q"/>
            </a:pPr>
            <a:r>
              <a:rPr lang="en-GB" sz="2300" dirty="0">
                <a:solidFill>
                  <a:schemeClr val="tx1"/>
                </a:solidFill>
              </a:rPr>
              <a:t>Implementing the strategy for </a:t>
            </a:r>
            <a:r>
              <a:rPr lang="en-GB" sz="2300" b="1" dirty="0">
                <a:solidFill>
                  <a:srgbClr val="BC1D0C"/>
                </a:solidFill>
              </a:rPr>
              <a:t>knowledge management</a:t>
            </a:r>
            <a:r>
              <a:rPr lang="en-GB" sz="2300" dirty="0">
                <a:solidFill>
                  <a:schemeClr val="tx1"/>
                </a:solidFill>
              </a:rPr>
              <a:t>, </a:t>
            </a:r>
            <a:r>
              <a:rPr lang="en-GB" sz="2300" b="1" dirty="0">
                <a:solidFill>
                  <a:srgbClr val="BC1D0C"/>
                </a:solidFill>
              </a:rPr>
              <a:t>protection</a:t>
            </a:r>
            <a:r>
              <a:rPr lang="en-GB" sz="2300" dirty="0">
                <a:solidFill>
                  <a:schemeClr val="tx1"/>
                </a:solidFill>
              </a:rPr>
              <a:t> and </a:t>
            </a:r>
            <a:r>
              <a:rPr lang="en-GB" sz="2300" b="1" dirty="0">
                <a:solidFill>
                  <a:srgbClr val="BC1D0C"/>
                </a:solidFill>
              </a:rPr>
              <a:t>exploitation of the results</a:t>
            </a:r>
          </a:p>
          <a:p>
            <a:pPr algn="l"/>
            <a:endParaRPr lang="en-GB" sz="2300" dirty="0">
              <a:solidFill>
                <a:schemeClr val="tx1"/>
              </a:solidFill>
            </a:endParaRPr>
          </a:p>
          <a:p>
            <a:pPr marL="285750" indent="-285750" algn="l">
              <a:buFont typeface="Wingdings" panose="05000000000000000000" pitchFamily="2" charset="2"/>
              <a:buChar char="q"/>
            </a:pPr>
            <a:r>
              <a:rPr lang="en-GB" sz="2300" dirty="0">
                <a:solidFill>
                  <a:schemeClr val="tx1"/>
                </a:solidFill>
              </a:rPr>
              <a:t>Implementing the strategy to improve awareness of </a:t>
            </a:r>
            <a:r>
              <a:rPr lang="en-GB" sz="2300" b="1" dirty="0">
                <a:solidFill>
                  <a:srgbClr val="BC1D0C"/>
                </a:solidFill>
              </a:rPr>
              <a:t>gender equality</a:t>
            </a:r>
          </a:p>
        </p:txBody>
      </p:sp>
    </p:spTree>
    <p:extLst>
      <p:ext uri="{BB962C8B-B14F-4D97-AF65-F5344CB8AC3E}">
        <p14:creationId xmlns:p14="http://schemas.microsoft.com/office/powerpoint/2010/main" val="194893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934" y="-1"/>
            <a:ext cx="8854214" cy="614149"/>
          </a:xfrm>
        </p:spPr>
        <p:txBody>
          <a:bodyPr/>
          <a:lstStyle/>
          <a:p>
            <a:r>
              <a:rPr lang="en-GB" dirty="0"/>
              <a:t>T5.3: Open Access</a:t>
            </a:r>
          </a:p>
        </p:txBody>
      </p:sp>
      <p:sp>
        <p:nvSpPr>
          <p:cNvPr id="5" name="Rectangle 4"/>
          <p:cNvSpPr/>
          <p:nvPr/>
        </p:nvSpPr>
        <p:spPr>
          <a:xfrm>
            <a:off x="165353" y="687360"/>
            <a:ext cx="8824511" cy="5632311"/>
          </a:xfrm>
          <a:prstGeom prst="rect">
            <a:avLst/>
          </a:prstGeom>
        </p:spPr>
        <p:txBody>
          <a:bodyPr wrap="square">
            <a:spAutoFit/>
          </a:bodyPr>
          <a:lstStyle/>
          <a:p>
            <a:pPr marL="285750" indent="-285750" algn="l">
              <a:buFont typeface="Wingdings" panose="05000000000000000000" pitchFamily="2" charset="2"/>
              <a:buChar char="q"/>
            </a:pPr>
            <a:r>
              <a:rPr lang="en-US" b="1" dirty="0">
                <a:solidFill>
                  <a:schemeClr val="tx1"/>
                </a:solidFill>
              </a:rPr>
              <a:t>All peer-reviewed publications and their related data must be available in </a:t>
            </a:r>
            <a:r>
              <a:rPr lang="en-US" b="1" dirty="0" err="1">
                <a:solidFill>
                  <a:schemeClr val="tx1"/>
                </a:solidFill>
              </a:rPr>
              <a:t>openaccess</a:t>
            </a:r>
            <a:endParaRPr lang="en-US" b="1" dirty="0">
              <a:solidFill>
                <a:schemeClr val="tx1"/>
              </a:solidFill>
            </a:endParaRPr>
          </a:p>
          <a:p>
            <a:pPr algn="l"/>
            <a:r>
              <a:rPr lang="en-US" dirty="0">
                <a:solidFill>
                  <a:schemeClr val="tx1"/>
                </a:solidFill>
              </a:rPr>
              <a:t>					Process described in the data Management Plan</a:t>
            </a: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a:p>
            <a:pPr marL="285750" indent="-285750" algn="l">
              <a:buFont typeface="Wingdings" panose="05000000000000000000" pitchFamily="2" charset="2"/>
              <a:buChar char="q"/>
            </a:pPr>
            <a:r>
              <a:rPr lang="en-US" b="1" dirty="0">
                <a:solidFill>
                  <a:schemeClr val="tx1"/>
                </a:solidFill>
              </a:rPr>
              <a:t>Other OA data: </a:t>
            </a:r>
            <a:r>
              <a:rPr lang="en-US" dirty="0">
                <a:solidFill>
                  <a:schemeClr val="tx1"/>
                </a:solidFill>
                <a:hlinkClick r:id="rId2"/>
              </a:rPr>
              <a:t>image </a:t>
            </a:r>
            <a:r>
              <a:rPr lang="en-US" dirty="0" err="1">
                <a:solidFill>
                  <a:schemeClr val="tx1"/>
                </a:solidFill>
                <a:hlinkClick r:id="rId2"/>
              </a:rPr>
              <a:t>galery</a:t>
            </a:r>
            <a:r>
              <a:rPr lang="en-US" dirty="0">
                <a:solidFill>
                  <a:schemeClr val="tx1"/>
                </a:solidFill>
                <a:hlinkClick r:id="rId2"/>
              </a:rPr>
              <a:t> of skyrmions</a:t>
            </a:r>
            <a:r>
              <a:rPr lang="en-US" dirty="0">
                <a:solidFill>
                  <a:schemeClr val="tx1"/>
                </a:solidFill>
              </a:rPr>
              <a:t>, Spin-orbit properties tables in ultra-thin magnetic films, Electronic structures at transition metal interfaces (or pseudo-potentials to derive them)</a:t>
            </a:r>
          </a:p>
          <a:p>
            <a:pPr marL="285750" indent="-285750" algn="l">
              <a:buFont typeface="Wingdings" panose="05000000000000000000" pitchFamily="2" charset="2"/>
              <a:buChar char="q"/>
            </a:pPr>
            <a:endParaRPr lang="en-US" dirty="0">
              <a:solidFill>
                <a:schemeClr val="tx1"/>
              </a:solidFill>
            </a:endParaRPr>
          </a:p>
          <a:p>
            <a:pPr marL="285750" indent="-285750" algn="l">
              <a:buFont typeface="Wingdings" panose="05000000000000000000" pitchFamily="2" charset="2"/>
              <a:buChar char="q"/>
            </a:pPr>
            <a:r>
              <a:rPr lang="en-US" b="1" dirty="0">
                <a:solidFill>
                  <a:schemeClr val="tx1"/>
                </a:solidFill>
              </a:rPr>
              <a:t>All other data is </a:t>
            </a:r>
            <a:r>
              <a:rPr lang="en-US" b="1" i="1" dirty="0">
                <a:solidFill>
                  <a:schemeClr val="tx1"/>
                </a:solidFill>
              </a:rPr>
              <a:t>a priori</a:t>
            </a:r>
            <a:r>
              <a:rPr lang="en-US" b="1" dirty="0">
                <a:solidFill>
                  <a:schemeClr val="tx1"/>
                </a:solidFill>
              </a:rPr>
              <a:t> confidential</a:t>
            </a:r>
          </a:p>
        </p:txBody>
      </p:sp>
      <p:graphicFrame>
        <p:nvGraphicFramePr>
          <p:cNvPr id="4" name="Diagramme 3"/>
          <p:cNvGraphicFramePr/>
          <p:nvPr>
            <p:extLst>
              <p:ext uri="{D42A27DB-BD31-4B8C-83A1-F6EECF244321}">
                <p14:modId xmlns:p14="http://schemas.microsoft.com/office/powerpoint/2010/main" val="1917134146"/>
              </p:ext>
            </p:extLst>
          </p:nvPr>
        </p:nvGraphicFramePr>
        <p:xfrm>
          <a:off x="623807" y="0"/>
          <a:ext cx="7907603" cy="4761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èche droite 5"/>
          <p:cNvSpPr/>
          <p:nvPr/>
        </p:nvSpPr>
        <p:spPr bwMode="auto">
          <a:xfrm>
            <a:off x="1972733" y="1345999"/>
            <a:ext cx="387628" cy="204605"/>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Tree>
    <p:extLst>
      <p:ext uri="{BB962C8B-B14F-4D97-AF65-F5344CB8AC3E}">
        <p14:creationId xmlns:p14="http://schemas.microsoft.com/office/powerpoint/2010/main" val="2985542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T5.3: Targeted audiences</a:t>
            </a:r>
          </a:p>
        </p:txBody>
      </p:sp>
      <p:sp>
        <p:nvSpPr>
          <p:cNvPr id="6" name="ZoneTexte 5"/>
          <p:cNvSpPr txBox="1"/>
          <p:nvPr/>
        </p:nvSpPr>
        <p:spPr>
          <a:xfrm>
            <a:off x="762000" y="778933"/>
            <a:ext cx="8574783" cy="707886"/>
          </a:xfrm>
          <a:prstGeom prst="rect">
            <a:avLst/>
          </a:prstGeom>
          <a:noFill/>
        </p:spPr>
        <p:txBody>
          <a:bodyPr wrap="none" rtlCol="0">
            <a:spAutoFit/>
          </a:bodyPr>
          <a:lstStyle/>
          <a:p>
            <a:pPr algn="l"/>
            <a:r>
              <a:rPr lang="en-GB" sz="2000" b="1" dirty="0">
                <a:solidFill>
                  <a:schemeClr val="tx1"/>
                </a:solidFill>
              </a:rPr>
              <a:t>Communication and Dissemination costs during RP1:  about 46 500€</a:t>
            </a:r>
          </a:p>
          <a:p>
            <a:pPr algn="l"/>
            <a:endParaRPr lang="en-GB" sz="2000" b="1" dirty="0">
              <a:solidFill>
                <a:schemeClr val="tx1"/>
              </a:solidFill>
            </a:endParaRPr>
          </a:p>
        </p:txBody>
      </p:sp>
      <p:graphicFrame>
        <p:nvGraphicFramePr>
          <p:cNvPr id="7" name="Tableau 6"/>
          <p:cNvGraphicFramePr>
            <a:graphicFrameLocks noGrp="1"/>
          </p:cNvGraphicFramePr>
          <p:nvPr>
            <p:extLst>
              <p:ext uri="{D42A27DB-BD31-4B8C-83A1-F6EECF244321}">
                <p14:modId xmlns:p14="http://schemas.microsoft.com/office/powerpoint/2010/main" val="734916990"/>
              </p:ext>
            </p:extLst>
          </p:nvPr>
        </p:nvGraphicFramePr>
        <p:xfrm>
          <a:off x="2218266" y="1486819"/>
          <a:ext cx="5274733" cy="4334281"/>
        </p:xfrm>
        <a:graphic>
          <a:graphicData uri="http://schemas.openxmlformats.org/drawingml/2006/table">
            <a:tbl>
              <a:tblPr>
                <a:tableStyleId>{5C22544A-7EE6-4342-B048-85BDC9FD1C3A}</a:tableStyleId>
              </a:tblPr>
              <a:tblGrid>
                <a:gridCol w="4112980">
                  <a:extLst>
                    <a:ext uri="{9D8B030D-6E8A-4147-A177-3AD203B41FA5}">
                      <a16:colId xmlns:a16="http://schemas.microsoft.com/office/drawing/2014/main" val="20000"/>
                    </a:ext>
                  </a:extLst>
                </a:gridCol>
                <a:gridCol w="1161753">
                  <a:extLst>
                    <a:ext uri="{9D8B030D-6E8A-4147-A177-3AD203B41FA5}">
                      <a16:colId xmlns:a16="http://schemas.microsoft.com/office/drawing/2014/main" val="20001"/>
                    </a:ext>
                  </a:extLst>
                </a:gridCol>
              </a:tblGrid>
              <a:tr h="1212279">
                <a:tc>
                  <a:txBody>
                    <a:bodyPr/>
                    <a:lstStyle/>
                    <a:p>
                      <a:pPr algn="ctr" fontAlgn="ctr"/>
                      <a:r>
                        <a:rPr lang="en-US" sz="2000" b="1" u="none" strike="noStrike" dirty="0">
                          <a:solidFill>
                            <a:schemeClr val="tx1"/>
                          </a:solidFill>
                          <a:effectLst/>
                        </a:rPr>
                        <a:t>Target</a:t>
                      </a:r>
                      <a:endParaRPr lang="en-US" sz="2000" b="1" i="0" u="none" strike="noStrike" dirty="0">
                        <a:solidFill>
                          <a:schemeClr val="tx1"/>
                        </a:solidFill>
                        <a:effectLst/>
                        <a:latin typeface="Calibri"/>
                      </a:endParaRPr>
                    </a:p>
                  </a:txBody>
                  <a:tcPr marL="0" marR="0" marT="0" marB="0" anchor="ctr">
                    <a:solidFill>
                      <a:schemeClr val="accent6">
                        <a:lumMod val="40000"/>
                        <a:lumOff val="60000"/>
                      </a:schemeClr>
                    </a:solidFill>
                  </a:tcPr>
                </a:tc>
                <a:tc>
                  <a:txBody>
                    <a:bodyPr/>
                    <a:lstStyle/>
                    <a:p>
                      <a:pPr algn="ctr" fontAlgn="ctr"/>
                      <a:r>
                        <a:rPr lang="fr-FR" sz="2000" b="1" u="none" strike="noStrike" dirty="0">
                          <a:solidFill>
                            <a:schemeClr val="tx1"/>
                          </a:solidFill>
                          <a:effectLst/>
                        </a:rPr>
                        <a:t>Nr of </a:t>
                      </a:r>
                      <a:r>
                        <a:rPr lang="fr-FR" sz="2000" b="1" u="none" strike="noStrike" dirty="0" err="1">
                          <a:solidFill>
                            <a:schemeClr val="tx1"/>
                          </a:solidFill>
                          <a:effectLst/>
                        </a:rPr>
                        <a:t>persons</a:t>
                      </a:r>
                      <a:r>
                        <a:rPr lang="fr-FR" sz="2000" b="1" u="none" strike="noStrike" dirty="0">
                          <a:solidFill>
                            <a:schemeClr val="tx1"/>
                          </a:solidFill>
                          <a:effectLst/>
                        </a:rPr>
                        <a:t> </a:t>
                      </a:r>
                      <a:r>
                        <a:rPr lang="fr-FR" sz="2000" b="1" u="none" strike="noStrike" dirty="0" err="1">
                          <a:solidFill>
                            <a:schemeClr val="tx1"/>
                          </a:solidFill>
                          <a:effectLst/>
                        </a:rPr>
                        <a:t>reached</a:t>
                      </a:r>
                      <a:endParaRPr lang="fr-FR" sz="2000" b="1" i="0" u="none" strike="noStrike" dirty="0">
                        <a:solidFill>
                          <a:schemeClr val="tx1"/>
                        </a:solidFill>
                        <a:effectLst/>
                        <a:latin typeface="Calibri"/>
                      </a:endParaRPr>
                    </a:p>
                  </a:txBody>
                  <a:tcPr marL="0" marR="0" marT="0" marB="0" anchor="ctr">
                    <a:solidFill>
                      <a:schemeClr val="accent6">
                        <a:lumMod val="40000"/>
                        <a:lumOff val="60000"/>
                      </a:schemeClr>
                    </a:solidFill>
                  </a:tcPr>
                </a:tc>
                <a:extLst>
                  <a:ext uri="{0D108BD9-81ED-4DB2-BD59-A6C34878D82A}">
                    <a16:rowId xmlns:a16="http://schemas.microsoft.com/office/drawing/2014/main" val="10000"/>
                  </a:ext>
                </a:extLst>
              </a:tr>
              <a:tr h="340954">
                <a:tc>
                  <a:txBody>
                    <a:bodyPr/>
                    <a:lstStyle/>
                    <a:p>
                      <a:pPr algn="l" fontAlgn="ctr"/>
                      <a:r>
                        <a:rPr lang="en-US" sz="1600" b="1" u="none" strike="noStrike" dirty="0">
                          <a:solidFill>
                            <a:schemeClr val="bg1"/>
                          </a:solidFill>
                          <a:effectLst/>
                        </a:rPr>
                        <a:t>Scientific Community (Higher Education, Research)</a:t>
                      </a:r>
                      <a:endParaRPr lang="en-US"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12500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1"/>
                  </a:ext>
                </a:extLst>
              </a:tr>
              <a:tr h="325800">
                <a:tc>
                  <a:txBody>
                    <a:bodyPr/>
                    <a:lstStyle/>
                    <a:p>
                      <a:pPr algn="l" fontAlgn="ctr"/>
                      <a:r>
                        <a:rPr lang="fr-FR" sz="1600" b="1" u="none" strike="noStrike" dirty="0" err="1">
                          <a:solidFill>
                            <a:schemeClr val="bg1"/>
                          </a:solidFill>
                          <a:effectLst/>
                        </a:rPr>
                        <a:t>Industry</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226</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2"/>
                  </a:ext>
                </a:extLst>
              </a:tr>
              <a:tr h="310647">
                <a:tc>
                  <a:txBody>
                    <a:bodyPr/>
                    <a:lstStyle/>
                    <a:p>
                      <a:pPr algn="l" fontAlgn="ctr"/>
                      <a:r>
                        <a:rPr lang="fr-FR" sz="1600" b="1" u="none" strike="noStrike" dirty="0">
                          <a:solidFill>
                            <a:schemeClr val="bg1"/>
                          </a:solidFill>
                          <a:effectLst/>
                        </a:rPr>
                        <a:t>Civil Society</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3"/>
                  </a:ext>
                </a:extLst>
              </a:tr>
              <a:tr h="363684">
                <a:tc>
                  <a:txBody>
                    <a:bodyPr/>
                    <a:lstStyle/>
                    <a:p>
                      <a:pPr algn="l" fontAlgn="ctr"/>
                      <a:r>
                        <a:rPr lang="fr-FR" sz="1600" b="1" u="none" strike="noStrike" dirty="0">
                          <a:solidFill>
                            <a:schemeClr val="bg1"/>
                          </a:solidFill>
                          <a:effectLst/>
                        </a:rPr>
                        <a:t>General Public</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3227</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4"/>
                  </a:ext>
                </a:extLst>
              </a:tr>
              <a:tr h="371261">
                <a:tc>
                  <a:txBody>
                    <a:bodyPr/>
                    <a:lstStyle/>
                    <a:p>
                      <a:pPr algn="l" fontAlgn="ctr"/>
                      <a:r>
                        <a:rPr lang="fr-FR" sz="1600" b="1" u="none" strike="noStrike" dirty="0">
                          <a:solidFill>
                            <a:schemeClr val="bg1"/>
                          </a:solidFill>
                          <a:effectLst/>
                        </a:rPr>
                        <a:t>Policy </a:t>
                      </a:r>
                      <a:r>
                        <a:rPr lang="fr-FR" sz="1600" b="1" u="none" strike="noStrike" dirty="0" err="1">
                          <a:solidFill>
                            <a:schemeClr val="bg1"/>
                          </a:solidFill>
                          <a:effectLst/>
                        </a:rPr>
                        <a:t>Makers</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20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5"/>
                  </a:ext>
                </a:extLst>
              </a:tr>
              <a:tr h="265186">
                <a:tc>
                  <a:txBody>
                    <a:bodyPr/>
                    <a:lstStyle/>
                    <a:p>
                      <a:pPr algn="l" fontAlgn="ctr"/>
                      <a:r>
                        <a:rPr lang="fr-FR" sz="1600" b="1" u="none" strike="noStrike" dirty="0">
                          <a:solidFill>
                            <a:schemeClr val="bg1"/>
                          </a:solidFill>
                          <a:effectLst/>
                        </a:rPr>
                        <a:t>Media</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75</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6"/>
                  </a:ext>
                </a:extLst>
              </a:tr>
              <a:tr h="348530">
                <a:tc>
                  <a:txBody>
                    <a:bodyPr/>
                    <a:lstStyle/>
                    <a:p>
                      <a:pPr algn="l" fontAlgn="ctr"/>
                      <a:r>
                        <a:rPr lang="fr-FR" sz="1600" b="1" u="none" strike="noStrike" dirty="0" err="1">
                          <a:solidFill>
                            <a:schemeClr val="bg1"/>
                          </a:solidFill>
                          <a:effectLst/>
                        </a:rPr>
                        <a:t>Investors</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7"/>
                  </a:ext>
                </a:extLst>
              </a:tr>
              <a:tr h="280340">
                <a:tc>
                  <a:txBody>
                    <a:bodyPr/>
                    <a:lstStyle/>
                    <a:p>
                      <a:pPr algn="l" fontAlgn="ctr"/>
                      <a:r>
                        <a:rPr lang="fr-FR" sz="1600" b="1" u="none" strike="noStrike" dirty="0" err="1">
                          <a:solidFill>
                            <a:schemeClr val="bg1"/>
                          </a:solidFill>
                          <a:effectLst/>
                        </a:rPr>
                        <a:t>Customers</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8"/>
                  </a:ext>
                </a:extLst>
              </a:tr>
              <a:tr h="242456">
                <a:tc>
                  <a:txBody>
                    <a:bodyPr/>
                    <a:lstStyle/>
                    <a:p>
                      <a:pPr algn="l" fontAlgn="ctr"/>
                      <a:r>
                        <a:rPr lang="fr-FR" sz="1600" b="1" u="none" strike="noStrike" dirty="0" err="1">
                          <a:solidFill>
                            <a:schemeClr val="bg1"/>
                          </a:solidFill>
                          <a:effectLst/>
                        </a:rPr>
                        <a:t>Other</a:t>
                      </a:r>
                      <a:endParaRPr lang="fr-FR" sz="1600" b="1" i="0" u="none" strike="noStrike" dirty="0">
                        <a:solidFill>
                          <a:schemeClr val="bg1"/>
                        </a:solidFill>
                        <a:effectLst/>
                        <a:latin typeface="Calibri"/>
                      </a:endParaRPr>
                    </a:p>
                  </a:txBody>
                  <a:tcPr marL="0" marR="0" marT="0" marB="0" anchor="ctr">
                    <a:solidFill>
                      <a:schemeClr val="tx1">
                        <a:lumMod val="50000"/>
                        <a:lumOff val="50000"/>
                      </a:schemeClr>
                    </a:solidFill>
                  </a:tcPr>
                </a:tc>
                <a:tc>
                  <a:txBody>
                    <a:bodyPr/>
                    <a:lstStyle/>
                    <a:p>
                      <a:pPr algn="r" fontAlgn="b"/>
                      <a:r>
                        <a:rPr lang="fr-FR" sz="2000" u="none" strike="noStrike" dirty="0">
                          <a:effectLst/>
                        </a:rPr>
                        <a:t>6500</a:t>
                      </a:r>
                      <a:endParaRPr lang="fr-FR" sz="2000" b="0" i="0" u="none" strike="noStrike" dirty="0">
                        <a:solidFill>
                          <a:srgbClr val="000000"/>
                        </a:solidFill>
                        <a:effectLst/>
                        <a:latin typeface="Calibri"/>
                      </a:endParaRPr>
                    </a:p>
                  </a:txBody>
                  <a:tcPr marL="0" marR="0" marT="0" marB="0" anchor="b">
                    <a:solidFill>
                      <a:schemeClr val="accent6">
                        <a:lumMod val="20000"/>
                        <a:lumOff val="80000"/>
                      </a:schemeClr>
                    </a:solidFill>
                  </a:tcPr>
                </a:tc>
                <a:extLst>
                  <a:ext uri="{0D108BD9-81ED-4DB2-BD59-A6C34878D82A}">
                    <a16:rowId xmlns:a16="http://schemas.microsoft.com/office/drawing/2014/main" val="10009"/>
                  </a:ext>
                </a:extLst>
              </a:tr>
            </a:tbl>
          </a:graphicData>
        </a:graphic>
      </p:graphicFrame>
      <p:sp>
        <p:nvSpPr>
          <p:cNvPr id="8" name="Flèche gauche 7"/>
          <p:cNvSpPr/>
          <p:nvPr/>
        </p:nvSpPr>
        <p:spPr bwMode="auto">
          <a:xfrm>
            <a:off x="7594600" y="5604933"/>
            <a:ext cx="1024467" cy="169334"/>
          </a:xfrm>
          <a:prstGeom prst="lef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9" name="ZoneTexte 8"/>
          <p:cNvSpPr txBox="1"/>
          <p:nvPr/>
        </p:nvSpPr>
        <p:spPr>
          <a:xfrm>
            <a:off x="8619067" y="5312602"/>
            <a:ext cx="1193800" cy="646331"/>
          </a:xfrm>
          <a:prstGeom prst="rect">
            <a:avLst/>
          </a:prstGeom>
          <a:noFill/>
        </p:spPr>
        <p:txBody>
          <a:bodyPr wrap="square" rtlCol="0">
            <a:spAutoFit/>
          </a:bodyPr>
          <a:lstStyle/>
          <a:p>
            <a:pPr algn="l"/>
            <a:r>
              <a:rPr lang="en-GB" dirty="0">
                <a:solidFill>
                  <a:schemeClr val="tx1"/>
                </a:solidFill>
              </a:rPr>
              <a:t>Clicks on website</a:t>
            </a:r>
          </a:p>
        </p:txBody>
      </p:sp>
    </p:spTree>
    <p:extLst>
      <p:ext uri="{BB962C8B-B14F-4D97-AF65-F5344CB8AC3E}">
        <p14:creationId xmlns:p14="http://schemas.microsoft.com/office/powerpoint/2010/main" val="252696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6" name="Rectangle 5"/>
          <p:cNvSpPr/>
          <p:nvPr/>
        </p:nvSpPr>
        <p:spPr>
          <a:xfrm>
            <a:off x="76200" y="2737247"/>
            <a:ext cx="9907588" cy="584775"/>
          </a:xfrm>
          <a:prstGeom prst="rect">
            <a:avLst/>
          </a:prstGeom>
        </p:spPr>
        <p:txBody>
          <a:bodyPr wrap="square">
            <a:spAutoFit/>
          </a:bodyPr>
          <a:lstStyle/>
          <a:p>
            <a:pPr algn="l"/>
            <a:r>
              <a:rPr lang="en-US" sz="3200" b="1" dirty="0">
                <a:solidFill>
                  <a:schemeClr val="tx1"/>
                </a:solidFill>
                <a:effectLst>
                  <a:outerShdw blurRad="38100" dist="38100" dir="2700000" algn="tl">
                    <a:srgbClr val="000000">
                      <a:alpha val="43137"/>
                    </a:srgbClr>
                  </a:outerShdw>
                </a:effectLst>
              </a:rPr>
              <a:t>Task 5.4: Strategy for the exploitation of results</a:t>
            </a:r>
          </a:p>
        </p:txBody>
      </p:sp>
    </p:spTree>
    <p:extLst>
      <p:ext uri="{BB962C8B-B14F-4D97-AF65-F5344CB8AC3E}">
        <p14:creationId xmlns:p14="http://schemas.microsoft.com/office/powerpoint/2010/main" val="280395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Task 5.4: </a:t>
            </a:r>
            <a:r>
              <a:rPr lang="en-US" dirty="0"/>
              <a:t>Strategy for exploitation of results</a:t>
            </a:r>
            <a:endParaRPr lang="en-GB" dirty="0"/>
          </a:p>
        </p:txBody>
      </p:sp>
      <p:sp>
        <p:nvSpPr>
          <p:cNvPr id="4" name="ZoneTexte 3"/>
          <p:cNvSpPr txBox="1"/>
          <p:nvPr/>
        </p:nvSpPr>
        <p:spPr>
          <a:xfrm>
            <a:off x="258640" y="865668"/>
            <a:ext cx="8992040" cy="5632311"/>
          </a:xfrm>
          <a:prstGeom prst="rect">
            <a:avLst/>
          </a:prstGeom>
          <a:noFill/>
        </p:spPr>
        <p:txBody>
          <a:bodyPr wrap="square" rtlCol="0">
            <a:spAutoFit/>
          </a:bodyPr>
          <a:lstStyle/>
          <a:p>
            <a:pPr marL="285750" indent="-285750" algn="l">
              <a:buFont typeface="Wingdings" panose="05000000000000000000" pitchFamily="2" charset="2"/>
              <a:buChar char="q"/>
            </a:pPr>
            <a:r>
              <a:rPr lang="en-US" b="1" dirty="0">
                <a:solidFill>
                  <a:schemeClr val="tx1"/>
                </a:solidFill>
              </a:rPr>
              <a:t>Protection of Intellectual Property</a:t>
            </a:r>
            <a:r>
              <a:rPr lang="en-US" dirty="0">
                <a:solidFill>
                  <a:schemeClr val="tx1"/>
                </a:solidFill>
              </a:rPr>
              <a:t>: NDA, Active policy on patent filling</a:t>
            </a:r>
          </a:p>
          <a:p>
            <a:pPr algn="l"/>
            <a:endParaRPr lang="en-US" dirty="0">
              <a:solidFill>
                <a:schemeClr val="tx1"/>
              </a:solidFill>
            </a:endParaRPr>
          </a:p>
          <a:p>
            <a:pPr marL="285750" indent="-285750" algn="l">
              <a:buFont typeface="Wingdings" panose="05000000000000000000" pitchFamily="2" charset="2"/>
              <a:buChar char="q"/>
            </a:pPr>
            <a:r>
              <a:rPr lang="en-US" b="1" dirty="0">
                <a:solidFill>
                  <a:schemeClr val="tx1"/>
                </a:solidFill>
              </a:rPr>
              <a:t>Plan for exploitation of results to be established by mid-2018</a:t>
            </a:r>
          </a:p>
          <a:p>
            <a:pPr marL="285750" indent="-285750" algn="l">
              <a:buFont typeface="Wingdings" panose="05000000000000000000" pitchFamily="2" charset="2"/>
              <a:buChar char="q"/>
            </a:pPr>
            <a:endParaRPr lang="en-US" dirty="0">
              <a:solidFill>
                <a:schemeClr val="tx1"/>
              </a:solidFill>
            </a:endParaRPr>
          </a:p>
          <a:p>
            <a:pPr marL="1028700" lvl="1" algn="l">
              <a:buFont typeface="Symbol"/>
              <a:buChar char="Þ"/>
            </a:pPr>
            <a:r>
              <a:rPr lang="en-US" dirty="0">
                <a:solidFill>
                  <a:schemeClr val="tx1"/>
                </a:solidFill>
              </a:rPr>
              <a:t>Find the means to define and improve the exploitation of the results is regularly discussed between partners, notably in each Management board meetings</a:t>
            </a:r>
          </a:p>
          <a:p>
            <a:pPr lvl="1" indent="0" algn="l"/>
            <a:endParaRPr lang="en-US" dirty="0">
              <a:solidFill>
                <a:schemeClr val="tx1"/>
              </a:solidFill>
            </a:endParaRPr>
          </a:p>
          <a:p>
            <a:pPr marL="1028700" lvl="1" algn="l">
              <a:buFont typeface="Wingdings" panose="05000000000000000000" pitchFamily="2" charset="2"/>
              <a:buChar char="§"/>
            </a:pPr>
            <a:r>
              <a:rPr lang="en-US" dirty="0">
                <a:solidFill>
                  <a:schemeClr val="tx1"/>
                </a:solidFill>
              </a:rPr>
              <a:t>What IP should be protected ?</a:t>
            </a:r>
          </a:p>
          <a:p>
            <a:pPr marL="1028700" lvl="1" algn="l">
              <a:buFont typeface="Wingdings" panose="05000000000000000000" pitchFamily="2" charset="2"/>
              <a:buChar char="§"/>
            </a:pPr>
            <a:r>
              <a:rPr lang="en-US" dirty="0">
                <a:solidFill>
                  <a:schemeClr val="tx1"/>
                </a:solidFill>
              </a:rPr>
              <a:t>How to improve potential interests from the industrial end users? In which sector?</a:t>
            </a:r>
          </a:p>
          <a:p>
            <a:pPr marL="285750" indent="-285750" algn="l">
              <a:buFont typeface="Wingdings" panose="05000000000000000000" pitchFamily="2" charset="2"/>
              <a:buChar char="q"/>
            </a:pPr>
            <a:endParaRPr lang="en-US" dirty="0">
              <a:solidFill>
                <a:schemeClr val="tx1"/>
              </a:solidFill>
            </a:endParaRPr>
          </a:p>
          <a:p>
            <a:pPr marL="1028700" lvl="1" algn="l">
              <a:buFont typeface="Symbol"/>
              <a:buChar char="Þ"/>
            </a:pPr>
            <a:r>
              <a:rPr lang="en-US" dirty="0">
                <a:solidFill>
                  <a:schemeClr val="tx1"/>
                </a:solidFill>
              </a:rPr>
              <a:t>1</a:t>
            </a:r>
            <a:r>
              <a:rPr lang="en-US" baseline="30000" dirty="0">
                <a:solidFill>
                  <a:schemeClr val="tx1"/>
                </a:solidFill>
              </a:rPr>
              <a:t>st</a:t>
            </a:r>
            <a:r>
              <a:rPr lang="en-US" dirty="0">
                <a:solidFill>
                  <a:schemeClr val="tx1"/>
                </a:solidFill>
              </a:rPr>
              <a:t> meeting with the Industrial Advisory Board meeting organized in Paris on Oct, 10</a:t>
            </a:r>
            <a:r>
              <a:rPr lang="en-US" baseline="30000" dirty="0">
                <a:solidFill>
                  <a:schemeClr val="tx1"/>
                </a:solidFill>
              </a:rPr>
              <a:t>th</a:t>
            </a:r>
            <a:r>
              <a:rPr lang="en-US" dirty="0">
                <a:solidFill>
                  <a:schemeClr val="tx1"/>
                </a:solidFill>
              </a:rPr>
              <a:t> </a:t>
            </a:r>
          </a:p>
          <a:p>
            <a:pPr marL="1028700" lvl="1" algn="l">
              <a:buFont typeface="Symbol"/>
              <a:buChar char="Þ"/>
            </a:pPr>
            <a:endParaRPr lang="en-US" dirty="0">
              <a:solidFill>
                <a:schemeClr val="tx1"/>
              </a:solidFill>
            </a:endParaRPr>
          </a:p>
          <a:p>
            <a:pPr marL="1028700" lvl="1" algn="l">
              <a:buFont typeface="Wingdings" panose="05000000000000000000" pitchFamily="2" charset="2"/>
              <a:buChar char="§"/>
            </a:pPr>
            <a:r>
              <a:rPr lang="en-US" dirty="0">
                <a:solidFill>
                  <a:schemeClr val="tx1"/>
                </a:solidFill>
              </a:rPr>
              <a:t>General overview of the project and presentation of our results</a:t>
            </a:r>
          </a:p>
          <a:p>
            <a:pPr marL="1028700" lvl="1" algn="l">
              <a:buFont typeface="Wingdings" panose="05000000000000000000" pitchFamily="2" charset="2"/>
              <a:buChar char="§"/>
            </a:pPr>
            <a:r>
              <a:rPr lang="en-US" dirty="0">
                <a:solidFill>
                  <a:schemeClr val="tx1"/>
                </a:solidFill>
              </a:rPr>
              <a:t>Discussions and advices from the IAB  for improving the assessment for potential future industrial users about the application potential of MAGicSky.</a:t>
            </a:r>
          </a:p>
          <a:p>
            <a:pPr algn="l"/>
            <a:endParaRPr lang="en-US" dirty="0">
              <a:solidFill>
                <a:schemeClr val="tx1"/>
              </a:solidFill>
            </a:endParaRPr>
          </a:p>
          <a:p>
            <a:pPr algn="l"/>
            <a:endParaRPr lang="fr-FR" dirty="0">
              <a:solidFill>
                <a:schemeClr val="tx1"/>
              </a:solidFill>
            </a:endParaRPr>
          </a:p>
        </p:txBody>
      </p:sp>
    </p:spTree>
    <p:extLst>
      <p:ext uri="{BB962C8B-B14F-4D97-AF65-F5344CB8AC3E}">
        <p14:creationId xmlns:p14="http://schemas.microsoft.com/office/powerpoint/2010/main" val="3759700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106442" y="6393488"/>
            <a:ext cx="7301763" cy="408774"/>
            <a:chOff x="106442" y="6393488"/>
            <a:chExt cx="7301763" cy="408774"/>
          </a:xfrm>
        </p:grpSpPr>
        <p:pic>
          <p:nvPicPr>
            <p:cNvPr id="11" name="Picture 2" descr="http://www.h2020.md/sites/h2020/files/H2020%20logo_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8205" y="6393488"/>
              <a:ext cx="720000" cy="40877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442" y="6406700"/>
              <a:ext cx="578716" cy="3824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8"/>
            <p:cNvSpPr>
              <a:spLocks noChangeArrowheads="1"/>
            </p:cNvSpPr>
            <p:nvPr/>
          </p:nvSpPr>
          <p:spPr bwMode="auto">
            <a:xfrm>
              <a:off x="728114" y="6436056"/>
              <a:ext cx="5866144" cy="304800"/>
            </a:xfrm>
            <a:prstGeom prst="rect">
              <a:avLst/>
            </a:prstGeom>
            <a:solidFill>
              <a:schemeClr val="bg1"/>
            </a:solidFill>
            <a:ln w="9525">
              <a:noFill/>
              <a:miter lim="800000"/>
              <a:headEnd/>
              <a:tailEnd/>
            </a:ln>
            <a:effectLst/>
          </p:spPr>
          <p:txBody>
            <a:bodyPr anchor="ctr"/>
            <a:lstStyle/>
            <a:p>
              <a:pPr algn="l" defTabSz="914400">
                <a:spcBef>
                  <a:spcPct val="20000"/>
                </a:spcBef>
                <a:buClrTx/>
                <a:buSzTx/>
                <a:buFontTx/>
                <a:buNone/>
                <a:defRPr/>
              </a:pPr>
              <a:r>
                <a:rPr lang="fr-FR" sz="1400" b="1" i="0" dirty="0">
                  <a:solidFill>
                    <a:srgbClr val="000099"/>
                  </a:solidFill>
                  <a:latin typeface="+mn-lt"/>
                  <a:cs typeface="Arial" pitchFamily="34" charset="0"/>
                </a:rPr>
                <a:t>MAGicSky</a:t>
              </a:r>
              <a:r>
                <a:rPr lang="fr-FR" sz="1400" i="0" dirty="0">
                  <a:solidFill>
                    <a:srgbClr val="000099"/>
                  </a:solidFill>
                  <a:latin typeface="+mn-lt"/>
                  <a:cs typeface="Arial" pitchFamily="34" charset="0"/>
                </a:rPr>
                <a:t> : </a:t>
              </a:r>
              <a:r>
                <a:rPr lang="fr-FR" sz="1400" dirty="0">
                  <a:solidFill>
                    <a:srgbClr val="000099"/>
                  </a:solidFill>
                  <a:cs typeface="Arial" pitchFamily="34" charset="0"/>
                </a:rPr>
                <a:t>IAB Meeting – Paris, France – </a:t>
              </a:r>
              <a:r>
                <a:rPr lang="fr-FR" sz="1400" dirty="0" err="1">
                  <a:solidFill>
                    <a:srgbClr val="000099"/>
                  </a:solidFill>
                  <a:cs typeface="Arial" pitchFamily="34" charset="0"/>
                </a:rPr>
                <a:t>October</a:t>
              </a:r>
              <a:r>
                <a:rPr lang="fr-FR" sz="1400" dirty="0">
                  <a:solidFill>
                    <a:srgbClr val="000099"/>
                  </a:solidFill>
                  <a:cs typeface="Arial" pitchFamily="34" charset="0"/>
                </a:rPr>
                <a:t> 10, 2016</a:t>
              </a:r>
              <a:r>
                <a:rPr lang="fr-FR" sz="1400" dirty="0">
                  <a:solidFill>
                    <a:srgbClr val="000099"/>
                  </a:solidFill>
                  <a:latin typeface="+mn-lt"/>
                  <a:cs typeface="Arial" pitchFamily="34" charset="0"/>
                </a:rPr>
                <a:t> </a:t>
              </a:r>
            </a:p>
          </p:txBody>
        </p:sp>
      </p:grpSp>
      <p:grpSp>
        <p:nvGrpSpPr>
          <p:cNvPr id="4" name="Groupe 3"/>
          <p:cNvGrpSpPr/>
          <p:nvPr/>
        </p:nvGrpSpPr>
        <p:grpSpPr>
          <a:xfrm>
            <a:off x="-7250" y="0"/>
            <a:ext cx="9914838" cy="614149"/>
            <a:chOff x="-7250" y="0"/>
            <a:chExt cx="9914838" cy="614149"/>
          </a:xfrm>
          <a:solidFill>
            <a:srgbClr val="C00000"/>
          </a:solidFill>
        </p:grpSpPr>
        <p:sp>
          <p:nvSpPr>
            <p:cNvPr id="3" name="Rectangle 2"/>
            <p:cNvSpPr/>
            <p:nvPr/>
          </p:nvSpPr>
          <p:spPr bwMode="auto">
            <a:xfrm>
              <a:off x="-7250" y="0"/>
              <a:ext cx="9914838" cy="614149"/>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GB" sz="2800" b="1" dirty="0"/>
                <a:t>      Task 5.4: </a:t>
              </a:r>
              <a:r>
                <a:rPr lang="en-US" sz="2800" b="1" dirty="0"/>
                <a:t>Strategy for exploitation of results</a:t>
              </a:r>
              <a:endParaRPr lang="fr-FR" sz="2800" b="1" dirty="0"/>
            </a:p>
          </p:txBody>
        </p:sp>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6964" y="0"/>
              <a:ext cx="1060624" cy="614149"/>
            </a:xfrm>
            <a:prstGeom prst="rect">
              <a:avLst/>
            </a:prstGeom>
            <a:grpFill/>
          </p:spPr>
        </p:pic>
      </p:grpSp>
      <p:sp>
        <p:nvSpPr>
          <p:cNvPr id="10" name="ZoneTexte 9"/>
          <p:cNvSpPr txBox="1"/>
          <p:nvPr/>
        </p:nvSpPr>
        <p:spPr>
          <a:xfrm>
            <a:off x="8218314" y="6442036"/>
            <a:ext cx="1257300" cy="369332"/>
          </a:xfrm>
          <a:prstGeom prst="rect">
            <a:avLst/>
          </a:prstGeom>
          <a:noFill/>
        </p:spPr>
        <p:txBody>
          <a:bodyPr wrap="square" rtlCol="0">
            <a:spAutoFit/>
          </a:bodyPr>
          <a:lstStyle/>
          <a:p>
            <a:pPr algn="l"/>
            <a:r>
              <a:rPr lang="fr-FR" i="1" dirty="0">
                <a:solidFill>
                  <a:schemeClr val="bg2">
                    <a:lumMod val="60000"/>
                    <a:lumOff val="40000"/>
                  </a:schemeClr>
                </a:solidFill>
              </a:rPr>
              <a:t>Slide </a:t>
            </a:r>
            <a:fld id="{F42F48AF-DCDD-44E2-8034-73F3586A57F1}" type="slidenum">
              <a:rPr lang="fr-FR" i="1" smtClean="0">
                <a:solidFill>
                  <a:schemeClr val="bg2">
                    <a:lumMod val="60000"/>
                    <a:lumOff val="40000"/>
                  </a:schemeClr>
                </a:solidFill>
              </a:rPr>
              <a:pPr algn="l"/>
              <a:t>24</a:t>
            </a:fld>
            <a:endParaRPr lang="fr-FR" i="1" dirty="0">
              <a:solidFill>
                <a:schemeClr val="bg2">
                  <a:lumMod val="60000"/>
                  <a:lumOff val="40000"/>
                </a:schemeClr>
              </a:solidFill>
            </a:endParaRPr>
          </a:p>
        </p:txBody>
      </p:sp>
      <p:sp>
        <p:nvSpPr>
          <p:cNvPr id="13" name="Rectangle 12"/>
          <p:cNvSpPr/>
          <p:nvPr/>
        </p:nvSpPr>
        <p:spPr>
          <a:xfrm>
            <a:off x="166437" y="893241"/>
            <a:ext cx="9288197" cy="1000274"/>
          </a:xfrm>
          <a:prstGeom prst="rect">
            <a:avLst/>
          </a:prstGeom>
        </p:spPr>
        <p:txBody>
          <a:bodyPr wrap="square">
            <a:spAutoFit/>
          </a:bodyPr>
          <a:lstStyle/>
          <a:p>
            <a:pPr marL="342900" indent="-342900" algn="l">
              <a:buFont typeface="Wingdings" panose="05000000000000000000" pitchFamily="2" charset="2"/>
              <a:buChar char="q"/>
            </a:pPr>
            <a:r>
              <a:rPr lang="fr-FR" b="1" dirty="0">
                <a:solidFill>
                  <a:schemeClr val="tx1"/>
                </a:solidFill>
              </a:rPr>
              <a:t>Consultation for new FET Proactive topics</a:t>
            </a:r>
          </a:p>
          <a:p>
            <a:pPr lvl="1" indent="0" algn="l">
              <a:spcBef>
                <a:spcPts val="600"/>
              </a:spcBef>
            </a:pPr>
            <a:r>
              <a:rPr lang="en-US" dirty="0">
                <a:solidFill>
                  <a:schemeClr val="accent2"/>
                </a:solidFill>
              </a:rPr>
              <a:t>“Spin - </a:t>
            </a:r>
            <a:r>
              <a:rPr lang="en-US" dirty="0" err="1">
                <a:solidFill>
                  <a:schemeClr val="accent2"/>
                </a:solidFill>
              </a:rPr>
              <a:t>orbitronics</a:t>
            </a:r>
            <a:r>
              <a:rPr lang="en-US" dirty="0">
                <a:solidFill>
                  <a:schemeClr val="accent2"/>
                </a:solidFill>
              </a:rPr>
              <a:t> and topology in magnetism and </a:t>
            </a:r>
            <a:r>
              <a:rPr lang="en-US" dirty="0" err="1">
                <a:solidFill>
                  <a:schemeClr val="accent2"/>
                </a:solidFill>
              </a:rPr>
              <a:t>spintronics</a:t>
            </a:r>
            <a:r>
              <a:rPr lang="en-US" dirty="0">
                <a:solidFill>
                  <a:schemeClr val="accent2"/>
                </a:solidFill>
              </a:rPr>
              <a:t>”</a:t>
            </a:r>
          </a:p>
          <a:p>
            <a:pPr lvl="1" indent="0" algn="l"/>
            <a:endParaRPr lang="en-US" dirty="0">
              <a:solidFill>
                <a:schemeClr val="accent2"/>
              </a:solidFill>
            </a:endParaRPr>
          </a:p>
        </p:txBody>
      </p:sp>
      <p:sp>
        <p:nvSpPr>
          <p:cNvPr id="7" name="ZoneTexte 6"/>
          <p:cNvSpPr txBox="1"/>
          <p:nvPr/>
        </p:nvSpPr>
        <p:spPr>
          <a:xfrm>
            <a:off x="218440" y="1610360"/>
            <a:ext cx="9540240" cy="4154984"/>
          </a:xfrm>
          <a:prstGeom prst="rect">
            <a:avLst/>
          </a:prstGeom>
          <a:noFill/>
        </p:spPr>
        <p:txBody>
          <a:bodyPr wrap="square" rtlCol="0">
            <a:spAutoFit/>
          </a:bodyPr>
          <a:lstStyle/>
          <a:p>
            <a:pPr algn="l"/>
            <a:r>
              <a:rPr lang="en-US" sz="1200" dirty="0">
                <a:solidFill>
                  <a:schemeClr val="tx1"/>
                </a:solidFill>
              </a:rPr>
              <a:t>A novel direction called Spin-</a:t>
            </a:r>
            <a:r>
              <a:rPr lang="en-US" sz="1200" dirty="0" err="1">
                <a:solidFill>
                  <a:schemeClr val="tx1"/>
                </a:solidFill>
              </a:rPr>
              <a:t>Orbitronics</a:t>
            </a:r>
            <a:r>
              <a:rPr lang="en-US" sz="1200" dirty="0">
                <a:solidFill>
                  <a:schemeClr val="tx1"/>
                </a:solidFill>
              </a:rPr>
              <a:t> exploits the relativistic Spin-Orbit (SO) interactions and opens fascinating new roads for basic research and new line of technologies, in which European Industries can take back the lead harnessing on the strength of the European academic research in this emerging topic with strong international competition.</a:t>
            </a:r>
            <a:endParaRPr lang="fr-FR" sz="1200" dirty="0">
              <a:solidFill>
                <a:schemeClr val="tx1"/>
              </a:solidFill>
            </a:endParaRPr>
          </a:p>
          <a:p>
            <a:pPr algn="l"/>
            <a:r>
              <a:rPr lang="en-US" sz="1200" dirty="0">
                <a:solidFill>
                  <a:schemeClr val="tx1"/>
                </a:solidFill>
              </a:rPr>
              <a:t> </a:t>
            </a:r>
            <a:endParaRPr lang="fr-FR" sz="1200" dirty="0">
              <a:solidFill>
                <a:schemeClr val="tx1"/>
              </a:solidFill>
            </a:endParaRPr>
          </a:p>
          <a:p>
            <a:pPr algn="l"/>
            <a:r>
              <a:rPr lang="en-US" sz="1200" dirty="0">
                <a:solidFill>
                  <a:schemeClr val="tx1"/>
                </a:solidFill>
              </a:rPr>
              <a:t>This SO coupling, that is the relativistic correction to the equation of quantum physics can be significantly strong in materials or systems containing heavy atoms and lead to new interesting phenomena :</a:t>
            </a:r>
            <a:endParaRPr lang="fr-FR" sz="1200" dirty="0">
              <a:solidFill>
                <a:schemeClr val="tx1"/>
              </a:solidFill>
            </a:endParaRPr>
          </a:p>
          <a:p>
            <a:pPr algn="l"/>
            <a:r>
              <a:rPr lang="en-US" sz="1200" dirty="0">
                <a:solidFill>
                  <a:schemeClr val="tx1"/>
                </a:solidFill>
              </a:rPr>
              <a:t> </a:t>
            </a:r>
            <a:endParaRPr lang="fr-FR" sz="1200" dirty="0">
              <a:solidFill>
                <a:schemeClr val="tx1"/>
              </a:solidFill>
            </a:endParaRPr>
          </a:p>
          <a:p>
            <a:pPr lvl="0" algn="l"/>
            <a:r>
              <a:rPr lang="en-US" sz="1200" dirty="0">
                <a:solidFill>
                  <a:schemeClr val="tx1"/>
                </a:solidFill>
              </a:rPr>
              <a:t>The SO interactions are at the origin of a category of effects allowing an efficient conversions between charge and spin currents. Typical examples of SO effects are the spin Hall effect (SHE) (or Anomalous Hall effect in magnetic materials) by which a charge current can be converted into a transverse spin current and the inverse spin Hall effect (ISHE) for the inverse conversion. Such effects have already some technological relevance, for example with MRAMs of the 3-Terminal SO-MRAM type or the SO controlled DW based race track memory. Very recently, it </a:t>
            </a:r>
            <a:r>
              <a:rPr lang="en-US" sz="1200" dirty="0" err="1">
                <a:solidFill>
                  <a:schemeClr val="tx1"/>
                </a:solidFill>
              </a:rPr>
              <a:t>it</a:t>
            </a:r>
            <a:r>
              <a:rPr lang="en-US" sz="1200" dirty="0">
                <a:solidFill>
                  <a:schemeClr val="tx1"/>
                </a:solidFill>
              </a:rPr>
              <a:t> has been proved that a more efficient charge-spin conversion can be obtained by exploiting the SOC-induced properties of a two-dimensional electron gas (2DEG) at some surfaces and interfaces, the so-called </a:t>
            </a:r>
            <a:r>
              <a:rPr lang="en-US" sz="1200" dirty="0" err="1">
                <a:solidFill>
                  <a:schemeClr val="tx1"/>
                </a:solidFill>
              </a:rPr>
              <a:t>Rashba</a:t>
            </a:r>
            <a:r>
              <a:rPr lang="en-US" sz="1200" dirty="0">
                <a:solidFill>
                  <a:schemeClr val="tx1"/>
                </a:solidFill>
              </a:rPr>
              <a:t> interfaces and the surfaces or interfaces of new materials called topological insulators (TIs).  </a:t>
            </a:r>
            <a:endParaRPr lang="fr-FR" sz="1200" dirty="0">
              <a:solidFill>
                <a:schemeClr val="tx1"/>
              </a:solidFill>
            </a:endParaRPr>
          </a:p>
          <a:p>
            <a:pPr lvl="0" algn="l"/>
            <a:r>
              <a:rPr lang="en-US" sz="1200" dirty="0">
                <a:solidFill>
                  <a:schemeClr val="tx1"/>
                </a:solidFill>
              </a:rPr>
              <a:t>Another fascinating property of SO interaction is that it can be exploited to engineer magnetic materials in which new types of topological objects, such as the chiral domain walls or magnetic skyrmions can be stabilized. For example, it is anticipated that the topological protection of magnetic skyrmions should enhance their thermal stability that have a tunable dimension in the nm range, and consequently allow an easy manipulation by very small currents densities. </a:t>
            </a:r>
            <a:endParaRPr lang="fr-FR" sz="1200" dirty="0">
              <a:solidFill>
                <a:schemeClr val="tx1"/>
              </a:solidFill>
            </a:endParaRPr>
          </a:p>
          <a:p>
            <a:pPr algn="l"/>
            <a:r>
              <a:rPr lang="en-US" sz="1200" dirty="0">
                <a:solidFill>
                  <a:schemeClr val="tx1"/>
                </a:solidFill>
              </a:rPr>
              <a:t> </a:t>
            </a:r>
            <a:endParaRPr lang="fr-FR" sz="1200" dirty="0">
              <a:solidFill>
                <a:schemeClr val="tx1"/>
              </a:solidFill>
            </a:endParaRPr>
          </a:p>
          <a:p>
            <a:pPr algn="l"/>
            <a:r>
              <a:rPr lang="en-US" sz="1200" dirty="0">
                <a:solidFill>
                  <a:schemeClr val="tx1"/>
                </a:solidFill>
              </a:rPr>
              <a:t>Combining these different spin-orbit related phenomena can lead to new and efficient ways for manipulating the magnetization in highly integrated spintronic devices with promising perspectives for the development a new generation of low power reconfigurable spintronic storage and/or logic devices.</a:t>
            </a:r>
            <a:endParaRPr lang="fr-FR" sz="1200" dirty="0">
              <a:solidFill>
                <a:schemeClr val="tx1"/>
              </a:solidFill>
            </a:endParaRPr>
          </a:p>
        </p:txBody>
      </p:sp>
      <p:sp>
        <p:nvSpPr>
          <p:cNvPr id="15" name="Rectangle 14"/>
          <p:cNvSpPr/>
          <p:nvPr/>
        </p:nvSpPr>
        <p:spPr>
          <a:xfrm>
            <a:off x="213360" y="5667140"/>
            <a:ext cx="9164320" cy="923330"/>
          </a:xfrm>
          <a:prstGeom prst="rect">
            <a:avLst/>
          </a:prstGeom>
        </p:spPr>
        <p:txBody>
          <a:bodyPr wrap="square">
            <a:spAutoFit/>
          </a:bodyPr>
          <a:lstStyle/>
          <a:p>
            <a:pPr algn="l"/>
            <a:r>
              <a:rPr lang="fr-FR" dirty="0">
                <a:solidFill>
                  <a:schemeClr val="tx1"/>
                </a:solidFill>
                <a:hlinkClick r:id="rId6"/>
              </a:rPr>
              <a:t>https://ec.europa.eu/futurium/en/content/spin-orbitronics-and-topology-development-new-generation-low-power-reconfigurable-spintronic</a:t>
            </a:r>
            <a:endParaRPr lang="fr-FR" dirty="0">
              <a:solidFill>
                <a:schemeClr val="tx1"/>
              </a:solidFill>
            </a:endParaRPr>
          </a:p>
          <a:p>
            <a:pPr algn="l"/>
            <a:endParaRPr lang="fr-FR" dirty="0">
              <a:solidFill>
                <a:schemeClr val="tx1"/>
              </a:solidFill>
            </a:endParaRPr>
          </a:p>
        </p:txBody>
      </p:sp>
    </p:spTree>
    <p:extLst>
      <p:ext uri="{BB962C8B-B14F-4D97-AF65-F5344CB8AC3E}">
        <p14:creationId xmlns:p14="http://schemas.microsoft.com/office/powerpoint/2010/main" val="392176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89299" y="4753094"/>
            <a:ext cx="5398804" cy="861774"/>
          </a:xfrm>
        </p:spPr>
        <p:txBody>
          <a:bodyPr rtlCol="0"/>
          <a:lstStyle/>
          <a:p>
            <a:pPr fontAlgn="auto">
              <a:defRPr/>
            </a:pPr>
            <a:endParaRPr lang="en-US" sz="1600" dirty="0"/>
          </a:p>
          <a:p>
            <a:pPr fontAlgn="auto">
              <a:defRPr/>
            </a:pPr>
            <a:r>
              <a:rPr lang="en-US" sz="1800" dirty="0"/>
              <a:t>Paolo </a:t>
            </a:r>
            <a:r>
              <a:rPr lang="en-US" sz="1800" dirty="0" err="1"/>
              <a:t>Bortolotti</a:t>
            </a:r>
            <a:endParaRPr lang="en-US" sz="1800" dirty="0"/>
          </a:p>
          <a:p>
            <a:pPr fontAlgn="auto">
              <a:defRPr/>
            </a:pPr>
            <a:endParaRPr sz="1600" dirty="0"/>
          </a:p>
        </p:txBody>
      </p:sp>
      <p:sp>
        <p:nvSpPr>
          <p:cNvPr id="5" name="Titre 1"/>
          <p:cNvSpPr txBox="1">
            <a:spLocks/>
          </p:cNvSpPr>
          <p:nvPr/>
        </p:nvSpPr>
        <p:spPr>
          <a:xfrm>
            <a:off x="777331" y="2276872"/>
            <a:ext cx="5679169" cy="11521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a:solidFill>
                  <a:srgbClr val="333366"/>
                </a:solidFill>
                <a:latin typeface="+mj-lt"/>
                <a:ea typeface="+mj-ea"/>
                <a:cs typeface="+mj-cs"/>
              </a:defRPr>
            </a:lvl1pPr>
          </a:lstStyle>
          <a:p>
            <a:pPr fontAlgn="auto">
              <a:spcAft>
                <a:spcPts val="0"/>
              </a:spcAft>
              <a:buClrTx/>
              <a:buSzTx/>
            </a:pPr>
            <a:r>
              <a:rPr lang="en-US" altLang="fr-FR" sz="4400" b="1" dirty="0" err="1">
                <a:latin typeface="Calibri"/>
              </a:rPr>
              <a:t>SpinTronicFactory</a:t>
            </a:r>
            <a:r>
              <a:rPr lang="en-US" altLang="fr-FR" sz="4400" b="1" dirty="0">
                <a:latin typeface="Calibri"/>
              </a:rPr>
              <a:t> </a:t>
            </a:r>
          </a:p>
        </p:txBody>
      </p:sp>
      <p:sp>
        <p:nvSpPr>
          <p:cNvPr id="2" name="Rectangle 1"/>
          <p:cNvSpPr/>
          <p:nvPr/>
        </p:nvSpPr>
        <p:spPr>
          <a:xfrm>
            <a:off x="742792" y="3476701"/>
            <a:ext cx="4572000" cy="677108"/>
          </a:xfrm>
          <a:prstGeom prst="rect">
            <a:avLst/>
          </a:prstGeom>
        </p:spPr>
        <p:txBody>
          <a:bodyPr>
            <a:spAutoFit/>
          </a:bodyPr>
          <a:lstStyle/>
          <a:p>
            <a:pPr algn="l" defTabSz="914400" eaLnBrk="1" fontAlgn="auto" hangingPunct="1">
              <a:spcBef>
                <a:spcPts val="0"/>
              </a:spcBef>
              <a:spcAft>
                <a:spcPts val="0"/>
              </a:spcAft>
              <a:buClrTx/>
              <a:buSzTx/>
            </a:pPr>
            <a:r>
              <a:rPr lang="en-US" altLang="fr-FR" b="1" i="1" dirty="0">
                <a:solidFill>
                  <a:prstClr val="black"/>
                </a:solidFill>
                <a:latin typeface="Calibri"/>
                <a:cs typeface="+mn-cs"/>
              </a:rPr>
              <a:t>Novel Ideas for </a:t>
            </a:r>
            <a:r>
              <a:rPr lang="en-US" altLang="fr-FR" b="1" i="1" dirty="0" err="1">
                <a:solidFill>
                  <a:prstClr val="black"/>
                </a:solidFill>
                <a:latin typeface="Calibri"/>
                <a:cs typeface="+mn-cs"/>
              </a:rPr>
              <a:t>Spintronic</a:t>
            </a:r>
            <a:r>
              <a:rPr lang="en-US" altLang="fr-FR" b="1" i="1" dirty="0">
                <a:solidFill>
                  <a:prstClr val="black"/>
                </a:solidFill>
                <a:latin typeface="Calibri"/>
                <a:cs typeface="+mn-cs"/>
              </a:rPr>
              <a:t> and </a:t>
            </a:r>
            <a:r>
              <a:rPr lang="en-US" altLang="fr-FR" b="1" i="1" dirty="0" err="1">
                <a:solidFill>
                  <a:prstClr val="black"/>
                </a:solidFill>
                <a:latin typeface="Calibri"/>
                <a:cs typeface="+mn-cs"/>
              </a:rPr>
              <a:t>Magnonic</a:t>
            </a:r>
            <a:r>
              <a:rPr lang="en-US" altLang="fr-FR" b="1" i="1" dirty="0">
                <a:solidFill>
                  <a:prstClr val="black"/>
                </a:solidFill>
                <a:latin typeface="Calibri"/>
                <a:cs typeface="+mn-cs"/>
              </a:rPr>
              <a:t> Applications</a:t>
            </a:r>
            <a:r>
              <a:rPr lang="en-US" altLang="fr-FR" sz="2000" b="1" i="1" dirty="0">
                <a:solidFill>
                  <a:prstClr val="black"/>
                </a:solidFill>
                <a:latin typeface="Calibri"/>
                <a:cs typeface="+mn-cs"/>
              </a:rPr>
              <a:t> </a:t>
            </a:r>
          </a:p>
        </p:txBody>
      </p:sp>
      <p:sp>
        <p:nvSpPr>
          <p:cNvPr id="4" name="Rectangle 3"/>
          <p:cNvSpPr/>
          <p:nvPr/>
        </p:nvSpPr>
        <p:spPr>
          <a:xfrm>
            <a:off x="921347" y="5517232"/>
            <a:ext cx="3874009" cy="369332"/>
          </a:xfrm>
          <a:prstGeom prst="rect">
            <a:avLst/>
          </a:prstGeom>
        </p:spPr>
        <p:txBody>
          <a:bodyPr wrap="none">
            <a:spAutoFit/>
          </a:bodyPr>
          <a:lstStyle/>
          <a:p>
            <a:pPr algn="l" defTabSz="914400" eaLnBrk="1" fontAlgn="auto" hangingPunct="1">
              <a:spcBef>
                <a:spcPts val="0"/>
              </a:spcBef>
              <a:spcAft>
                <a:spcPts val="0"/>
              </a:spcAft>
              <a:buClrTx/>
              <a:buSzTx/>
            </a:pPr>
            <a:r>
              <a:rPr lang="en-US" u="sng" dirty="0">
                <a:solidFill>
                  <a:prstClr val="black"/>
                </a:solidFill>
                <a:latin typeface="Calibri"/>
                <a:cs typeface="+mn-cs"/>
                <a:hlinkClick r:id="rId2"/>
              </a:rPr>
              <a:t>http://magnetism.eu/spintronicfactory</a:t>
            </a:r>
            <a:endParaRPr lang="fr-FR" dirty="0">
              <a:solidFill>
                <a:prstClr val="black"/>
              </a:solidFill>
              <a:latin typeface="Calibri"/>
              <a:cs typeface="+mn-cs"/>
            </a:endParaRPr>
          </a:p>
        </p:txBody>
      </p:sp>
      <p:pic>
        <p:nvPicPr>
          <p:cNvPr id="6" name="Picture 2" descr="D:\Users\T0112897\WORK\PROJECTS\PROJECTS\_OtherProjects\LOBBYING\MoU Spintronics\LOGO MoU\20160923_New logo\MoU-text 582x2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488" y="220603"/>
            <a:ext cx="2787650" cy="97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4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2"/>
          <p:cNvSpPr>
            <a:spLocks noGrp="1"/>
          </p:cNvSpPr>
          <p:nvPr>
            <p:ph idx="1"/>
          </p:nvPr>
        </p:nvSpPr>
        <p:spPr>
          <a:xfrm>
            <a:off x="484718" y="589996"/>
            <a:ext cx="8877300" cy="3343061"/>
          </a:xfrm>
        </p:spPr>
        <p:txBody>
          <a:bodyPr>
            <a:noAutofit/>
          </a:bodyPr>
          <a:lstStyle/>
          <a:p>
            <a:pPr>
              <a:lnSpc>
                <a:spcPct val="170000"/>
              </a:lnSpc>
              <a:spcBef>
                <a:spcPts val="300"/>
              </a:spcBef>
              <a:spcAft>
                <a:spcPts val="200"/>
              </a:spcAft>
              <a:buFont typeface="Wingdings" panose="05000000000000000000" pitchFamily="2" charset="2"/>
              <a:buChar char="q"/>
            </a:pPr>
            <a:r>
              <a:rPr lang="fr-FR" sz="2000" kern="1200" dirty="0">
                <a:solidFill>
                  <a:schemeClr val="tx1"/>
                </a:solidFill>
                <a:latin typeface="Arial" charset="0"/>
                <a:cs typeface="Arial" charset="0"/>
              </a:rPr>
              <a:t>Main objectives of the </a:t>
            </a:r>
            <a:r>
              <a:rPr lang="fr-FR" sz="2000" kern="1200" dirty="0" err="1">
                <a:solidFill>
                  <a:schemeClr val="tx1"/>
                </a:solidFill>
                <a:latin typeface="Arial" charset="0"/>
                <a:cs typeface="Arial" charset="0"/>
              </a:rPr>
              <a:t>MoU</a:t>
            </a:r>
            <a:r>
              <a:rPr lang="fr-FR" sz="2000" kern="1200" dirty="0">
                <a:solidFill>
                  <a:schemeClr val="tx1"/>
                </a:solidFill>
                <a:latin typeface="Arial" charset="0"/>
                <a:cs typeface="Arial" charset="0"/>
              </a:rPr>
              <a:t>:</a:t>
            </a:r>
            <a:endParaRPr lang="en-US" sz="2000" kern="1200" dirty="0">
              <a:solidFill>
                <a:schemeClr val="tx1"/>
              </a:solidFill>
              <a:latin typeface="Arial" charset="0"/>
              <a:cs typeface="Arial" charset="0"/>
            </a:endParaRPr>
          </a:p>
          <a:p>
            <a:pPr lvl="1">
              <a:spcBef>
                <a:spcPts val="300"/>
              </a:spcBef>
              <a:spcAft>
                <a:spcPts val="200"/>
              </a:spcAft>
            </a:pPr>
            <a:r>
              <a:rPr lang="fr-FR" sz="1800" kern="1200" dirty="0" err="1">
                <a:solidFill>
                  <a:schemeClr val="tx1"/>
                </a:solidFill>
                <a:latin typeface="Arial" charset="0"/>
                <a:ea typeface="+mn-ea"/>
                <a:cs typeface="Arial" charset="0"/>
              </a:rPr>
              <a:t>Increase</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industrial</a:t>
            </a:r>
            <a:r>
              <a:rPr lang="fr-FR" sz="1800" kern="1200" dirty="0">
                <a:solidFill>
                  <a:schemeClr val="tx1"/>
                </a:solidFill>
                <a:latin typeface="Arial" charset="0"/>
                <a:ea typeface="+mn-ea"/>
                <a:cs typeface="Arial" charset="0"/>
              </a:rPr>
              <a:t> impact of</a:t>
            </a:r>
            <a:r>
              <a:rPr lang="en-US" sz="1800" kern="1200" dirty="0">
                <a:solidFill>
                  <a:schemeClr val="tx1"/>
                </a:solidFill>
                <a:latin typeface="Arial" charset="0"/>
                <a:ea typeface="+mn-ea"/>
                <a:cs typeface="Arial" charset="0"/>
              </a:rPr>
              <a:t> spintronic applications in EU</a:t>
            </a:r>
          </a:p>
          <a:p>
            <a:pPr lvl="1">
              <a:spcBef>
                <a:spcPts val="300"/>
              </a:spcBef>
              <a:spcAft>
                <a:spcPts val="200"/>
              </a:spcAft>
            </a:pPr>
            <a:r>
              <a:rPr lang="fr-FR" sz="1800" kern="1200" dirty="0" err="1">
                <a:solidFill>
                  <a:schemeClr val="tx1"/>
                </a:solidFill>
                <a:latin typeface="Arial" charset="0"/>
                <a:ea typeface="+mn-ea"/>
                <a:cs typeface="Arial" charset="0"/>
              </a:rPr>
              <a:t>Develop</a:t>
            </a:r>
            <a:r>
              <a:rPr lang="fr-FR" sz="1800" kern="1200" dirty="0">
                <a:solidFill>
                  <a:schemeClr val="tx1"/>
                </a:solidFill>
                <a:latin typeface="Arial" charset="0"/>
                <a:ea typeface="+mn-ea"/>
                <a:cs typeface="Arial" charset="0"/>
              </a:rPr>
              <a:t> synergies </a:t>
            </a:r>
            <a:r>
              <a:rPr lang="fr-FR" sz="1800" kern="1200" dirty="0" err="1">
                <a:solidFill>
                  <a:schemeClr val="tx1"/>
                </a:solidFill>
                <a:latin typeface="Arial" charset="0"/>
                <a:ea typeface="+mn-ea"/>
                <a:cs typeface="Arial" charset="0"/>
              </a:rPr>
              <a:t>among</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KETs</a:t>
            </a:r>
            <a:r>
              <a:rPr lang="fr-FR" sz="1800" kern="1200" dirty="0">
                <a:solidFill>
                  <a:schemeClr val="tx1"/>
                </a:solidFill>
                <a:latin typeface="Arial" charset="0"/>
                <a:ea typeface="+mn-ea"/>
                <a:cs typeface="Arial" charset="0"/>
              </a:rPr>
              <a:t> and </a:t>
            </a:r>
            <a:r>
              <a:rPr lang="fr-FR" sz="1800" kern="1200" dirty="0" err="1">
                <a:solidFill>
                  <a:schemeClr val="tx1"/>
                </a:solidFill>
                <a:latin typeface="Arial" charset="0"/>
                <a:ea typeface="+mn-ea"/>
                <a:cs typeface="Arial" charset="0"/>
              </a:rPr>
              <a:t>different</a:t>
            </a:r>
            <a:r>
              <a:rPr lang="fr-FR" sz="1800" kern="1200" dirty="0">
                <a:solidFill>
                  <a:schemeClr val="tx1"/>
                </a:solidFill>
                <a:latin typeface="Arial" charset="0"/>
                <a:ea typeface="+mn-ea"/>
                <a:cs typeface="Arial" charset="0"/>
              </a:rPr>
              <a:t> H2020 programs (FET, NMBP, ICT, ITN)</a:t>
            </a:r>
          </a:p>
          <a:p>
            <a:pPr lvl="1">
              <a:spcBef>
                <a:spcPts val="300"/>
              </a:spcBef>
              <a:spcAft>
                <a:spcPts val="200"/>
              </a:spcAft>
            </a:pPr>
            <a:r>
              <a:rPr lang="fr-FR" sz="1800" kern="1200" dirty="0" err="1">
                <a:solidFill>
                  <a:schemeClr val="tx1"/>
                </a:solidFill>
                <a:latin typeface="Arial" charset="0"/>
                <a:ea typeface="+mn-ea"/>
                <a:cs typeface="Arial" charset="0"/>
              </a:rPr>
              <a:t>Create</a:t>
            </a:r>
            <a:r>
              <a:rPr lang="fr-FR" sz="1800" kern="1200" dirty="0">
                <a:solidFill>
                  <a:schemeClr val="tx1"/>
                </a:solidFill>
                <a:latin typeface="Arial" charset="0"/>
                <a:ea typeface="+mn-ea"/>
                <a:cs typeface="Arial" charset="0"/>
              </a:rPr>
              <a:t> links </a:t>
            </a:r>
            <a:r>
              <a:rPr lang="fr-FR" sz="1800" kern="1200" dirty="0" err="1">
                <a:solidFill>
                  <a:schemeClr val="tx1"/>
                </a:solidFill>
                <a:latin typeface="Arial" charset="0"/>
                <a:ea typeface="+mn-ea"/>
                <a:cs typeface="Arial" charset="0"/>
              </a:rPr>
              <a:t>with</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other</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industrial</a:t>
            </a:r>
            <a:r>
              <a:rPr lang="fr-FR" sz="1800" kern="1200" dirty="0">
                <a:solidFill>
                  <a:schemeClr val="tx1"/>
                </a:solidFill>
                <a:latin typeface="Arial" charset="0"/>
                <a:ea typeface="+mn-ea"/>
                <a:cs typeface="Arial" charset="0"/>
              </a:rPr>
              <a:t> networks as for </a:t>
            </a:r>
            <a:r>
              <a:rPr lang="fr-FR" sz="1800" kern="1200" dirty="0" err="1">
                <a:solidFill>
                  <a:schemeClr val="tx1"/>
                </a:solidFill>
                <a:latin typeface="Arial" charset="0"/>
                <a:ea typeface="+mn-ea"/>
                <a:cs typeface="Arial" charset="0"/>
              </a:rPr>
              <a:t>example</a:t>
            </a:r>
            <a:r>
              <a:rPr lang="fr-FR" sz="1800" kern="1200" dirty="0">
                <a:solidFill>
                  <a:schemeClr val="tx1"/>
                </a:solidFill>
                <a:latin typeface="Arial" charset="0"/>
                <a:ea typeface="+mn-ea"/>
                <a:cs typeface="Arial" charset="0"/>
              </a:rPr>
              <a:t> EFFRA, AENEAS, EMA, etc.</a:t>
            </a:r>
          </a:p>
          <a:p>
            <a:pPr lvl="1">
              <a:spcBef>
                <a:spcPts val="300"/>
              </a:spcBef>
              <a:spcAft>
                <a:spcPts val="200"/>
              </a:spcAft>
            </a:pPr>
            <a:r>
              <a:rPr lang="fr-FR" sz="1800" kern="1200" dirty="0" err="1">
                <a:solidFill>
                  <a:schemeClr val="tx1"/>
                </a:solidFill>
                <a:latin typeface="Arial" charset="0"/>
                <a:ea typeface="+mn-ea"/>
                <a:cs typeface="Arial" charset="0"/>
              </a:rPr>
              <a:t>Build</a:t>
            </a:r>
            <a:r>
              <a:rPr lang="fr-FR" sz="1800" kern="1200" dirty="0">
                <a:solidFill>
                  <a:schemeClr val="tx1"/>
                </a:solidFill>
                <a:latin typeface="Arial" charset="0"/>
                <a:ea typeface="+mn-ea"/>
                <a:cs typeface="Arial" charset="0"/>
              </a:rPr>
              <a:t> new synergies </a:t>
            </a:r>
            <a:r>
              <a:rPr lang="en-US" sz="1800" kern="1200" dirty="0">
                <a:solidFill>
                  <a:schemeClr val="tx1"/>
                </a:solidFill>
                <a:latin typeface="Arial" charset="0"/>
                <a:ea typeface="+mn-ea"/>
                <a:cs typeface="Arial" charset="0"/>
              </a:rPr>
              <a:t>among partners and potential consortia for future EU calls</a:t>
            </a:r>
          </a:p>
          <a:p>
            <a:pPr lvl="1">
              <a:spcBef>
                <a:spcPts val="300"/>
              </a:spcBef>
              <a:spcAft>
                <a:spcPts val="200"/>
              </a:spcAft>
            </a:pPr>
            <a:r>
              <a:rPr lang="fr-FR" sz="1800" kern="1200" dirty="0" err="1">
                <a:solidFill>
                  <a:schemeClr val="tx1"/>
                </a:solidFill>
                <a:latin typeface="Arial" charset="0"/>
                <a:ea typeface="+mn-ea"/>
                <a:cs typeface="Arial" charset="0"/>
              </a:rPr>
              <a:t>Improve</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visibility</a:t>
            </a:r>
            <a:r>
              <a:rPr lang="fr-FR" sz="1800" kern="1200" dirty="0">
                <a:solidFill>
                  <a:schemeClr val="tx1"/>
                </a:solidFill>
                <a:latin typeface="Arial" charset="0"/>
                <a:ea typeface="+mn-ea"/>
                <a:cs typeface="Arial" charset="0"/>
              </a:rPr>
              <a:t> of </a:t>
            </a:r>
            <a:r>
              <a:rPr lang="fr-FR" sz="1800" kern="1200" dirty="0" err="1">
                <a:solidFill>
                  <a:schemeClr val="tx1"/>
                </a:solidFill>
                <a:latin typeface="Arial" charset="0"/>
                <a:ea typeface="+mn-ea"/>
                <a:cs typeface="Arial" charset="0"/>
              </a:rPr>
              <a:t>spintronics</a:t>
            </a:r>
            <a:r>
              <a:rPr lang="fr-FR" sz="1800" kern="1200" dirty="0">
                <a:solidFill>
                  <a:schemeClr val="tx1"/>
                </a:solidFill>
                <a:latin typeface="Arial" charset="0"/>
                <a:ea typeface="+mn-ea"/>
                <a:cs typeface="Arial" charset="0"/>
              </a:rPr>
              <a:t> in EU and </a:t>
            </a:r>
            <a:r>
              <a:rPr lang="fr-FR" sz="1800" kern="1200" dirty="0" err="1">
                <a:solidFill>
                  <a:schemeClr val="tx1"/>
                </a:solidFill>
                <a:latin typeface="Arial" charset="0"/>
                <a:ea typeface="+mn-ea"/>
                <a:cs typeface="Arial" charset="0"/>
              </a:rPr>
              <a:t>work</a:t>
            </a:r>
            <a:r>
              <a:rPr lang="fr-FR" sz="1800" kern="1200" dirty="0">
                <a:solidFill>
                  <a:schemeClr val="tx1"/>
                </a:solidFill>
                <a:latin typeface="Arial" charset="0"/>
                <a:ea typeface="+mn-ea"/>
                <a:cs typeface="Arial" charset="0"/>
              </a:rPr>
              <a:t> on the </a:t>
            </a:r>
            <a:r>
              <a:rPr lang="fr-FR" sz="1800" kern="1200" dirty="0" err="1">
                <a:solidFill>
                  <a:schemeClr val="tx1"/>
                </a:solidFill>
                <a:latin typeface="Arial" charset="0"/>
                <a:ea typeface="+mn-ea"/>
                <a:cs typeface="Arial" charset="0"/>
              </a:rPr>
              <a:t>related</a:t>
            </a:r>
            <a:r>
              <a:rPr lang="fr-FR" sz="1800" kern="1200" dirty="0">
                <a:solidFill>
                  <a:schemeClr val="tx1"/>
                </a:solidFill>
                <a:latin typeface="Arial" charset="0"/>
                <a:ea typeface="+mn-ea"/>
                <a:cs typeface="Arial" charset="0"/>
              </a:rPr>
              <a:t> </a:t>
            </a:r>
            <a:r>
              <a:rPr lang="fr-FR" sz="1800" kern="1200" dirty="0" err="1">
                <a:solidFill>
                  <a:schemeClr val="tx1"/>
                </a:solidFill>
                <a:latin typeface="Arial" charset="0"/>
                <a:ea typeface="+mn-ea"/>
                <a:cs typeface="Arial" charset="0"/>
              </a:rPr>
              <a:t>dissemination</a:t>
            </a:r>
            <a:endParaRPr lang="fr-FR" sz="1800" kern="1200" dirty="0">
              <a:solidFill>
                <a:schemeClr val="tx1"/>
              </a:solidFill>
              <a:latin typeface="Arial" charset="0"/>
              <a:ea typeface="+mn-ea"/>
              <a:cs typeface="Arial" charset="0"/>
            </a:endParaRPr>
          </a:p>
          <a:p>
            <a:pPr>
              <a:lnSpc>
                <a:spcPct val="170000"/>
              </a:lnSpc>
              <a:spcBef>
                <a:spcPts val="300"/>
              </a:spcBef>
              <a:spcAft>
                <a:spcPts val="200"/>
              </a:spcAft>
              <a:buFont typeface="Wingdings" panose="05000000000000000000" pitchFamily="2" charset="2"/>
              <a:buChar char="q"/>
            </a:pPr>
            <a:r>
              <a:rPr lang="fr-FR" sz="2000" kern="1200" dirty="0">
                <a:solidFill>
                  <a:schemeClr val="tx1"/>
                </a:solidFill>
                <a:latin typeface="Arial" charset="0"/>
                <a:cs typeface="Arial" charset="0"/>
              </a:rPr>
              <a:t>4 </a:t>
            </a:r>
            <a:r>
              <a:rPr lang="fr-FR" sz="2000" kern="1200" dirty="0" err="1">
                <a:solidFill>
                  <a:schemeClr val="tx1"/>
                </a:solidFill>
                <a:latin typeface="Arial" charset="0"/>
                <a:cs typeface="Arial" charset="0"/>
              </a:rPr>
              <a:t>identified</a:t>
            </a:r>
            <a:r>
              <a:rPr lang="fr-FR" sz="2000" kern="1200" dirty="0">
                <a:solidFill>
                  <a:schemeClr val="tx1"/>
                </a:solidFill>
                <a:latin typeface="Arial" charset="0"/>
                <a:cs typeface="Arial" charset="0"/>
              </a:rPr>
              <a:t> </a:t>
            </a:r>
            <a:r>
              <a:rPr lang="fr-FR" sz="2000" kern="1200" dirty="0" err="1">
                <a:solidFill>
                  <a:schemeClr val="tx1"/>
                </a:solidFill>
                <a:latin typeface="Arial" charset="0"/>
                <a:cs typeface="Arial" charset="0"/>
              </a:rPr>
              <a:t>priority</a:t>
            </a:r>
            <a:r>
              <a:rPr lang="fr-FR" sz="2000" kern="1200" dirty="0">
                <a:solidFill>
                  <a:schemeClr val="tx1"/>
                </a:solidFill>
                <a:latin typeface="Arial" charset="0"/>
                <a:cs typeface="Arial" charset="0"/>
              </a:rPr>
              <a:t> </a:t>
            </a:r>
            <a:r>
              <a:rPr lang="fr-FR" sz="2000" kern="1200" dirty="0" err="1">
                <a:solidFill>
                  <a:schemeClr val="tx1"/>
                </a:solidFill>
                <a:latin typeface="Arial" charset="0"/>
                <a:cs typeface="Arial" charset="0"/>
              </a:rPr>
              <a:t>themes</a:t>
            </a:r>
            <a:endParaRPr lang="fr-FR" sz="2000" kern="1200" dirty="0">
              <a:solidFill>
                <a:schemeClr val="tx1"/>
              </a:solidFill>
              <a:latin typeface="Arial" charset="0"/>
              <a:cs typeface="Arial" charset="0"/>
            </a:endParaRPr>
          </a:p>
        </p:txBody>
      </p:sp>
      <p:sp>
        <p:nvSpPr>
          <p:cNvPr id="2" name="Organigramme : Disque magnétique 1"/>
          <p:cNvSpPr/>
          <p:nvPr/>
        </p:nvSpPr>
        <p:spPr>
          <a:xfrm>
            <a:off x="1500908" y="4928834"/>
            <a:ext cx="723331" cy="1119116"/>
          </a:xfrm>
          <a:prstGeom prst="flowChartMagneticDisk">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buClrTx/>
              <a:buSzTx/>
            </a:pPr>
            <a:r>
              <a:rPr lang="fr-FR" dirty="0">
                <a:solidFill>
                  <a:prstClr val="white"/>
                </a:solidFill>
                <a:latin typeface="Calibri"/>
              </a:rPr>
              <a:t>PT1</a:t>
            </a:r>
            <a:endParaRPr lang="en-US" dirty="0">
              <a:solidFill>
                <a:prstClr val="white"/>
              </a:solidFill>
              <a:latin typeface="Calibri"/>
            </a:endParaRPr>
          </a:p>
        </p:txBody>
      </p:sp>
      <p:sp>
        <p:nvSpPr>
          <p:cNvPr id="7" name="Organigramme : Disque magnétique 6"/>
          <p:cNvSpPr/>
          <p:nvPr/>
        </p:nvSpPr>
        <p:spPr>
          <a:xfrm>
            <a:off x="3261489" y="4412157"/>
            <a:ext cx="723331" cy="1119116"/>
          </a:xfrm>
          <a:prstGeom prst="flowChartMagneticDisk">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buClrTx/>
              <a:buSzTx/>
            </a:pPr>
            <a:r>
              <a:rPr lang="fr-FR" dirty="0">
                <a:solidFill>
                  <a:prstClr val="white"/>
                </a:solidFill>
                <a:latin typeface="Calibri"/>
              </a:rPr>
              <a:t>PT2</a:t>
            </a:r>
            <a:endParaRPr lang="en-US" dirty="0">
              <a:solidFill>
                <a:prstClr val="white"/>
              </a:solidFill>
              <a:latin typeface="Calibri"/>
            </a:endParaRPr>
          </a:p>
        </p:txBody>
      </p:sp>
      <p:sp>
        <p:nvSpPr>
          <p:cNvPr id="8" name="Organigramme : Disque magnétique 7"/>
          <p:cNvSpPr/>
          <p:nvPr/>
        </p:nvSpPr>
        <p:spPr>
          <a:xfrm>
            <a:off x="4789844" y="4849729"/>
            <a:ext cx="723331" cy="1119116"/>
          </a:xfrm>
          <a:prstGeom prst="flowChartMagneticDisk">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buClrTx/>
              <a:buSzTx/>
            </a:pPr>
            <a:r>
              <a:rPr lang="fr-FR" dirty="0">
                <a:solidFill>
                  <a:prstClr val="white"/>
                </a:solidFill>
                <a:latin typeface="Calibri"/>
              </a:rPr>
              <a:t>PT3</a:t>
            </a:r>
            <a:endParaRPr lang="en-US" dirty="0">
              <a:solidFill>
                <a:prstClr val="white"/>
              </a:solidFill>
              <a:latin typeface="Calibri"/>
            </a:endParaRPr>
          </a:p>
        </p:txBody>
      </p:sp>
      <p:sp>
        <p:nvSpPr>
          <p:cNvPr id="9" name="Organigramme : Disque magnétique 8"/>
          <p:cNvSpPr/>
          <p:nvPr/>
        </p:nvSpPr>
        <p:spPr>
          <a:xfrm>
            <a:off x="6498267" y="4382924"/>
            <a:ext cx="723331" cy="1119116"/>
          </a:xfrm>
          <a:prstGeom prst="flowChartMagneticDisk">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buClrTx/>
              <a:buSzTx/>
            </a:pPr>
            <a:r>
              <a:rPr lang="fr-FR" dirty="0">
                <a:solidFill>
                  <a:prstClr val="white"/>
                </a:solidFill>
                <a:latin typeface="Calibri"/>
              </a:rPr>
              <a:t>PT4</a:t>
            </a:r>
            <a:endParaRPr lang="en-US" dirty="0">
              <a:solidFill>
                <a:prstClr val="white"/>
              </a:solidFill>
              <a:latin typeface="Calibri"/>
            </a:endParaRPr>
          </a:p>
        </p:txBody>
      </p:sp>
      <p:sp>
        <p:nvSpPr>
          <p:cNvPr id="3" name="Rectangle 2"/>
          <p:cNvSpPr/>
          <p:nvPr/>
        </p:nvSpPr>
        <p:spPr>
          <a:xfrm>
            <a:off x="484719" y="4135158"/>
            <a:ext cx="2751731" cy="646331"/>
          </a:xfrm>
          <a:prstGeom prst="rect">
            <a:avLst/>
          </a:prstGeom>
        </p:spPr>
        <p:txBody>
          <a:bodyPr wrap="square">
            <a:spAutoFit/>
          </a:bodyPr>
          <a:lstStyle/>
          <a:p>
            <a:pPr lvl="1" algn="ctr" defTabSz="914400" eaLnBrk="1" fontAlgn="auto" hangingPunct="1">
              <a:spcBef>
                <a:spcPts val="0"/>
              </a:spcBef>
              <a:spcAft>
                <a:spcPts val="0"/>
              </a:spcAft>
              <a:buClrTx/>
              <a:buSzTx/>
            </a:pPr>
            <a:r>
              <a:rPr lang="en-US" dirty="0">
                <a:solidFill>
                  <a:prstClr val="black"/>
                </a:solidFill>
                <a:latin typeface="Calibri"/>
                <a:cs typeface="+mn-cs"/>
              </a:rPr>
              <a:t>Radio-frequency and </a:t>
            </a:r>
          </a:p>
          <a:p>
            <a:pPr algn="ctr" defTabSz="914400" eaLnBrk="1" fontAlgn="auto" hangingPunct="1">
              <a:spcBef>
                <a:spcPts val="0"/>
              </a:spcBef>
              <a:spcAft>
                <a:spcPts val="0"/>
              </a:spcAft>
              <a:buClrTx/>
              <a:buSzTx/>
            </a:pPr>
            <a:r>
              <a:rPr lang="en-US" dirty="0">
                <a:solidFill>
                  <a:prstClr val="black"/>
                </a:solidFill>
                <a:latin typeface="Calibri"/>
                <a:cs typeface="+mn-cs"/>
              </a:rPr>
              <a:t>microwave devices</a:t>
            </a:r>
          </a:p>
        </p:txBody>
      </p:sp>
      <p:sp>
        <p:nvSpPr>
          <p:cNvPr id="4" name="Rectangle 3"/>
          <p:cNvSpPr/>
          <p:nvPr/>
        </p:nvSpPr>
        <p:spPr>
          <a:xfrm>
            <a:off x="2972611" y="5568173"/>
            <a:ext cx="1301085" cy="646331"/>
          </a:xfrm>
          <a:prstGeom prst="rect">
            <a:avLst/>
          </a:prstGeom>
        </p:spPr>
        <p:txBody>
          <a:bodyPr wrap="square">
            <a:spAutoFit/>
          </a:bodyPr>
          <a:lstStyle/>
          <a:p>
            <a:pPr algn="ctr" defTabSz="914400" eaLnBrk="1" fontAlgn="auto" hangingPunct="1">
              <a:spcBef>
                <a:spcPts val="0"/>
              </a:spcBef>
              <a:spcAft>
                <a:spcPts val="0"/>
              </a:spcAft>
              <a:buClrTx/>
              <a:buSzTx/>
            </a:pPr>
            <a:r>
              <a:rPr lang="en-US" dirty="0">
                <a:solidFill>
                  <a:prstClr val="black"/>
                </a:solidFill>
                <a:latin typeface="Calibri"/>
                <a:cs typeface="+mn-cs"/>
              </a:rPr>
              <a:t>Logic </a:t>
            </a:r>
          </a:p>
          <a:p>
            <a:pPr algn="ctr" defTabSz="914400" eaLnBrk="1" fontAlgn="auto" hangingPunct="1">
              <a:spcBef>
                <a:spcPts val="0"/>
              </a:spcBef>
              <a:spcAft>
                <a:spcPts val="0"/>
              </a:spcAft>
              <a:buClrTx/>
              <a:buSzTx/>
            </a:pPr>
            <a:r>
              <a:rPr lang="en-US" dirty="0">
                <a:solidFill>
                  <a:prstClr val="black"/>
                </a:solidFill>
                <a:latin typeface="Calibri"/>
                <a:cs typeface="+mn-cs"/>
              </a:rPr>
              <a:t>Devices</a:t>
            </a:r>
          </a:p>
        </p:txBody>
      </p:sp>
      <p:sp>
        <p:nvSpPr>
          <p:cNvPr id="6" name="Rectangle 5"/>
          <p:cNvSpPr/>
          <p:nvPr/>
        </p:nvSpPr>
        <p:spPr>
          <a:xfrm>
            <a:off x="4506651" y="4412157"/>
            <a:ext cx="1289714" cy="369332"/>
          </a:xfrm>
          <a:prstGeom prst="rect">
            <a:avLst/>
          </a:prstGeom>
        </p:spPr>
        <p:txBody>
          <a:bodyPr wrap="square">
            <a:spAutoFit/>
          </a:bodyPr>
          <a:lstStyle/>
          <a:p>
            <a:pPr algn="ctr" defTabSz="914400" eaLnBrk="1" fontAlgn="auto" hangingPunct="1">
              <a:spcBef>
                <a:spcPts val="0"/>
              </a:spcBef>
              <a:spcAft>
                <a:spcPts val="0"/>
              </a:spcAft>
              <a:buClrTx/>
              <a:buSzTx/>
            </a:pPr>
            <a:r>
              <a:rPr lang="en-US" dirty="0">
                <a:solidFill>
                  <a:prstClr val="black"/>
                </a:solidFill>
                <a:latin typeface="Calibri"/>
                <a:cs typeface="+mn-cs"/>
              </a:rPr>
              <a:t>Memories</a:t>
            </a:r>
          </a:p>
        </p:txBody>
      </p:sp>
      <p:sp>
        <p:nvSpPr>
          <p:cNvPr id="11" name="Rectangle 10"/>
          <p:cNvSpPr/>
          <p:nvPr/>
        </p:nvSpPr>
        <p:spPr>
          <a:xfrm>
            <a:off x="6334755" y="5568174"/>
            <a:ext cx="1117998" cy="646331"/>
          </a:xfrm>
          <a:prstGeom prst="rect">
            <a:avLst/>
          </a:prstGeom>
        </p:spPr>
        <p:txBody>
          <a:bodyPr wrap="none">
            <a:spAutoFit/>
          </a:bodyPr>
          <a:lstStyle/>
          <a:p>
            <a:pPr algn="ctr" defTabSz="914400" eaLnBrk="1" fontAlgn="auto" hangingPunct="1">
              <a:spcBef>
                <a:spcPts val="0"/>
              </a:spcBef>
              <a:spcAft>
                <a:spcPts val="0"/>
              </a:spcAft>
              <a:buClrTx/>
              <a:buSzTx/>
            </a:pPr>
            <a:r>
              <a:rPr lang="en-US" dirty="0">
                <a:solidFill>
                  <a:prstClr val="black"/>
                </a:solidFill>
                <a:latin typeface="Calibri"/>
                <a:cs typeface="+mn-cs"/>
              </a:rPr>
              <a:t>Magnetic </a:t>
            </a:r>
          </a:p>
          <a:p>
            <a:pPr algn="ctr" defTabSz="914400" eaLnBrk="1" fontAlgn="auto" hangingPunct="1">
              <a:spcBef>
                <a:spcPts val="0"/>
              </a:spcBef>
              <a:spcAft>
                <a:spcPts val="0"/>
              </a:spcAft>
              <a:buClrTx/>
              <a:buSzTx/>
            </a:pPr>
            <a:r>
              <a:rPr lang="en-US" dirty="0">
                <a:solidFill>
                  <a:prstClr val="black"/>
                </a:solidFill>
                <a:latin typeface="Calibri"/>
                <a:cs typeface="+mn-cs"/>
              </a:rPr>
              <a:t>sensors</a:t>
            </a:r>
          </a:p>
        </p:txBody>
      </p:sp>
      <p:grpSp>
        <p:nvGrpSpPr>
          <p:cNvPr id="12" name="Groupe 11"/>
          <p:cNvGrpSpPr/>
          <p:nvPr/>
        </p:nvGrpSpPr>
        <p:grpSpPr>
          <a:xfrm>
            <a:off x="4322400" y="3589702"/>
            <a:ext cx="5160377" cy="2471907"/>
            <a:chOff x="3940605" y="3765129"/>
            <a:chExt cx="5160377" cy="2471907"/>
          </a:xfrm>
        </p:grpSpPr>
        <p:sp>
          <p:nvSpPr>
            <p:cNvPr id="10" name="Organigramme : Disque magnétique 9"/>
            <p:cNvSpPr/>
            <p:nvPr/>
          </p:nvSpPr>
          <p:spPr>
            <a:xfrm>
              <a:off x="8136138" y="5117920"/>
              <a:ext cx="723331" cy="1119116"/>
            </a:xfrm>
            <a:prstGeom prst="flowChartMagneticDisk">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eaLnBrk="1" fontAlgn="auto" hangingPunct="1">
                <a:spcBef>
                  <a:spcPts val="0"/>
                </a:spcBef>
                <a:spcAft>
                  <a:spcPts val="0"/>
                </a:spcAft>
                <a:buClrTx/>
                <a:buSzTx/>
              </a:pPr>
              <a:r>
                <a:rPr lang="fr-FR" dirty="0">
                  <a:solidFill>
                    <a:prstClr val="white"/>
                  </a:solidFill>
                  <a:latin typeface="Calibri"/>
                </a:rPr>
                <a:t>PT5</a:t>
              </a:r>
              <a:endParaRPr lang="en-US" dirty="0">
                <a:solidFill>
                  <a:prstClr val="white"/>
                </a:solidFill>
                <a:latin typeface="Calibri"/>
              </a:endParaRPr>
            </a:p>
          </p:txBody>
        </p:sp>
        <p:sp>
          <p:nvSpPr>
            <p:cNvPr id="16" name="Rectangle 15"/>
            <p:cNvSpPr/>
            <p:nvPr/>
          </p:nvSpPr>
          <p:spPr>
            <a:xfrm>
              <a:off x="7894626" y="4378826"/>
              <a:ext cx="1206356" cy="646331"/>
            </a:xfrm>
            <a:prstGeom prst="rect">
              <a:avLst/>
            </a:prstGeom>
          </p:spPr>
          <p:txBody>
            <a:bodyPr wrap="none">
              <a:spAutoFit/>
            </a:bodyPr>
            <a:lstStyle/>
            <a:p>
              <a:pPr algn="ctr" defTabSz="914400" eaLnBrk="1" fontAlgn="auto" hangingPunct="1">
                <a:spcBef>
                  <a:spcPts val="0"/>
                </a:spcBef>
                <a:spcAft>
                  <a:spcPts val="0"/>
                </a:spcAft>
                <a:buClrTx/>
                <a:buSzTx/>
              </a:pPr>
              <a:r>
                <a:rPr lang="en-US" dirty="0">
                  <a:solidFill>
                    <a:prstClr val="black"/>
                  </a:solidFill>
                  <a:latin typeface="Calibri"/>
                  <a:cs typeface="+mn-cs"/>
                </a:rPr>
                <a:t>Molecular </a:t>
              </a:r>
            </a:p>
            <a:p>
              <a:pPr algn="ctr" defTabSz="914400" eaLnBrk="1" fontAlgn="auto" hangingPunct="1">
                <a:spcBef>
                  <a:spcPts val="0"/>
                </a:spcBef>
                <a:spcAft>
                  <a:spcPts val="0"/>
                </a:spcAft>
                <a:buClrTx/>
                <a:buSzTx/>
              </a:pPr>
              <a:r>
                <a:rPr lang="en-US" dirty="0" err="1">
                  <a:solidFill>
                    <a:prstClr val="black"/>
                  </a:solidFill>
                  <a:latin typeface="Calibri"/>
                  <a:cs typeface="+mn-cs"/>
                </a:rPr>
                <a:t>spintronics</a:t>
              </a:r>
              <a:endParaRPr lang="en-US" dirty="0">
                <a:solidFill>
                  <a:prstClr val="black"/>
                </a:solidFill>
                <a:latin typeface="Calibri"/>
                <a:cs typeface="+mn-cs"/>
              </a:endParaRPr>
            </a:p>
          </p:txBody>
        </p:sp>
        <p:sp>
          <p:nvSpPr>
            <p:cNvPr id="14" name="Espace réservé du contenu 2"/>
            <p:cNvSpPr txBox="1">
              <a:spLocks/>
            </p:cNvSpPr>
            <p:nvPr/>
          </p:nvSpPr>
          <p:spPr bwMode="auto">
            <a:xfrm>
              <a:off x="3940605" y="3765129"/>
              <a:ext cx="5142709" cy="36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58775" indent="-180975" algn="l" defTabSz="457200" rtl="0" eaLnBrk="1" fontAlgn="base" hangingPunct="1">
                <a:spcBef>
                  <a:spcPts val="600"/>
                </a:spcBef>
                <a:spcAft>
                  <a:spcPts val="1200"/>
                </a:spcAft>
                <a:buClr>
                  <a:schemeClr val="bg2"/>
                </a:buClr>
                <a:buSzPct val="90000"/>
                <a:buFont typeface="Century Gothic" pitchFamily="34" charset="0"/>
                <a:buChar char="▌"/>
                <a:tabLst>
                  <a:tab pos="985838" algn="l"/>
                </a:tabLst>
                <a:defRPr lang="fr-FR" b="1" kern="1200">
                  <a:solidFill>
                    <a:schemeClr val="bg2"/>
                  </a:solidFill>
                  <a:latin typeface="+mn-lt"/>
                  <a:ea typeface="+mn-ea"/>
                  <a:cs typeface="+mn-cs"/>
                </a:defRPr>
              </a:lvl1pPr>
              <a:lvl2pPr marL="539750" indent="-182563" algn="l" defTabSz="457200" rtl="0" eaLnBrk="1" fontAlgn="base" hangingPunct="1">
                <a:spcBef>
                  <a:spcPct val="0"/>
                </a:spcBef>
                <a:spcAft>
                  <a:spcPts val="600"/>
                </a:spcAft>
                <a:buSzPct val="100000"/>
                <a:buBlip>
                  <a:blip r:embed="rId2"/>
                </a:buBlip>
                <a:defRPr sz="1600" kern="1200">
                  <a:solidFill>
                    <a:schemeClr val="tx1"/>
                  </a:solidFill>
                  <a:latin typeface="+mn-lt"/>
                  <a:ea typeface="+mn-ea"/>
                  <a:cs typeface="+mn-cs"/>
                </a:defRPr>
              </a:lvl2pPr>
              <a:lvl3pPr marL="898525" indent="-182563" algn="l" defTabSz="457200" rtl="0" eaLnBrk="1" fontAlgn="base" hangingPunct="1">
                <a:spcBef>
                  <a:spcPts val="363"/>
                </a:spcBef>
                <a:spcAft>
                  <a:spcPct val="0"/>
                </a:spcAft>
                <a:buSzPct val="100000"/>
                <a:buFont typeface="Lucida Grande"/>
                <a:buChar char="-"/>
                <a:defRPr sz="14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7800" indent="0">
                <a:buClr>
                  <a:srgbClr val="C6E7FC"/>
                </a:buClr>
                <a:buNone/>
              </a:pPr>
              <a:r>
                <a:rPr lang="en-US" i="1" dirty="0">
                  <a:solidFill>
                    <a:schemeClr val="accent2"/>
                  </a:solidFill>
                  <a:latin typeface="Calibri"/>
                </a:rPr>
                <a:t>(and at least 1 more new potential axe)</a:t>
              </a:r>
            </a:p>
          </p:txBody>
        </p:sp>
      </p:grpSp>
      <p:sp>
        <p:nvSpPr>
          <p:cNvPr id="13" name="Rectangle 12"/>
          <p:cNvSpPr/>
          <p:nvPr/>
        </p:nvSpPr>
        <p:spPr>
          <a:xfrm>
            <a:off x="373165" y="51818"/>
            <a:ext cx="8428911" cy="523220"/>
          </a:xfrm>
          <a:prstGeom prst="rect">
            <a:avLst/>
          </a:prstGeom>
        </p:spPr>
        <p:txBody>
          <a:bodyPr wrap="none">
            <a:spAutoFit/>
          </a:bodyPr>
          <a:lstStyle/>
          <a:p>
            <a:pPr algn="l"/>
            <a:r>
              <a:rPr lang="en-GB" sz="2800" b="1" dirty="0"/>
              <a:t>Task 5.4: </a:t>
            </a:r>
            <a:r>
              <a:rPr lang="en-US" sz="2800" b="1" dirty="0" err="1"/>
              <a:t>SpinTronicFactory</a:t>
            </a:r>
            <a:r>
              <a:rPr lang="en-US" sz="2800" b="1" dirty="0"/>
              <a:t> network -- missions</a:t>
            </a:r>
          </a:p>
        </p:txBody>
      </p:sp>
    </p:spTree>
    <p:extLst>
      <p:ext uri="{BB962C8B-B14F-4D97-AF65-F5344CB8AC3E}">
        <p14:creationId xmlns:p14="http://schemas.microsoft.com/office/powerpoint/2010/main" val="211828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au 6"/>
          <p:cNvGraphicFramePr>
            <a:graphicFrameLocks noGrp="1"/>
          </p:cNvGraphicFramePr>
          <p:nvPr>
            <p:extLst>
              <p:ext uri="{D42A27DB-BD31-4B8C-83A1-F6EECF244321}">
                <p14:modId xmlns:p14="http://schemas.microsoft.com/office/powerpoint/2010/main" val="1754081280"/>
              </p:ext>
            </p:extLst>
          </p:nvPr>
        </p:nvGraphicFramePr>
        <p:xfrm>
          <a:off x="209208" y="1189369"/>
          <a:ext cx="4725397" cy="4998720"/>
        </p:xfrm>
        <a:graphic>
          <a:graphicData uri="http://schemas.openxmlformats.org/drawingml/2006/table">
            <a:tbl>
              <a:tblPr/>
              <a:tblGrid>
                <a:gridCol w="4725397">
                  <a:extLst>
                    <a:ext uri="{9D8B030D-6E8A-4147-A177-3AD203B41FA5}">
                      <a16:colId xmlns:a16="http://schemas.microsoft.com/office/drawing/2014/main" val="20000"/>
                    </a:ext>
                  </a:extLst>
                </a:gridCol>
              </a:tblGrid>
              <a:tr h="217590">
                <a:tc>
                  <a:txBody>
                    <a:bodyPr/>
                    <a:lstStyle/>
                    <a:p>
                      <a:endParaRPr lang="fr-FR" sz="1600" dirty="0"/>
                    </a:p>
                  </a:txBody>
                  <a:tcPr marL="0" marR="0" marT="0" marB="0" anchor="ctr">
                    <a:lnL>
                      <a:noFill/>
                    </a:lnL>
                    <a:lnR>
                      <a:noFill/>
                    </a:lnR>
                    <a:lnT>
                      <a:noFill/>
                    </a:lnT>
                    <a:lnB>
                      <a:noFill/>
                    </a:lnB>
                  </a:tcPr>
                </a:tc>
                <a:extLst>
                  <a:ext uri="{0D108BD9-81ED-4DB2-BD59-A6C34878D82A}">
                    <a16:rowId xmlns:a16="http://schemas.microsoft.com/office/drawing/2014/main" val="10000"/>
                  </a:ext>
                </a:extLst>
              </a:tr>
              <a:tr h="1087948">
                <a:tc>
                  <a:txBody>
                    <a:bodyPr/>
                    <a:lstStyle/>
                    <a:p>
                      <a:r>
                        <a:rPr lang="fr-FR" sz="1600" b="1" u="sng" dirty="0" err="1"/>
                        <a:t>Pillar</a:t>
                      </a:r>
                      <a:r>
                        <a:rPr lang="fr-FR" sz="1600" b="1" u="sng" dirty="0"/>
                        <a:t> 1</a:t>
                      </a:r>
                      <a:r>
                        <a:rPr lang="fr-FR" sz="1600" b="1" dirty="0"/>
                        <a:t>: </a:t>
                      </a:r>
                      <a:r>
                        <a:rPr lang="fr-FR" sz="1600" b="1" dirty="0" err="1"/>
                        <a:t>Memories</a:t>
                      </a:r>
                      <a:endParaRPr lang="fr-FR" sz="1600" b="1" dirty="0"/>
                    </a:p>
                    <a:p>
                      <a:r>
                        <a:rPr lang="fr-FR" sz="1600" b="1" dirty="0"/>
                        <a:t>Leaders:</a:t>
                      </a:r>
                      <a:endParaRPr lang="fr-FR" sz="1600" dirty="0"/>
                    </a:p>
                    <a:p>
                      <a:pPr>
                        <a:buFont typeface="Arial"/>
                        <a:buNone/>
                      </a:pPr>
                      <a:r>
                        <a:rPr lang="fr-FR" sz="1400" i="1" kern="1200" dirty="0">
                          <a:solidFill>
                            <a:schemeClr val="tx1"/>
                          </a:solidFill>
                          <a:latin typeface="+mn-lt"/>
                          <a:ea typeface="+mn-ea"/>
                          <a:cs typeface="+mn-cs"/>
                        </a:rPr>
                        <a:t> - </a:t>
                      </a:r>
                      <a:r>
                        <a:rPr lang="fr-FR" sz="1400" i="1" dirty="0"/>
                        <a:t>Stuart </a:t>
                      </a:r>
                      <a:r>
                        <a:rPr lang="fr-FR" sz="1400" i="1" dirty="0" err="1"/>
                        <a:t>Parkin</a:t>
                      </a:r>
                      <a:r>
                        <a:rPr lang="fr-FR" sz="1400" i="1" dirty="0"/>
                        <a:t> (MPI, Germany)</a:t>
                      </a:r>
                    </a:p>
                    <a:p>
                      <a:pPr>
                        <a:buFont typeface="Arial"/>
                        <a:buNone/>
                      </a:pPr>
                      <a:r>
                        <a:rPr lang="fr-FR" sz="1400" i="1" kern="1200" dirty="0">
                          <a:solidFill>
                            <a:schemeClr val="tx1"/>
                          </a:solidFill>
                          <a:latin typeface="+mn-lt"/>
                          <a:ea typeface="+mn-ea"/>
                          <a:cs typeface="+mn-cs"/>
                        </a:rPr>
                        <a:t> - </a:t>
                      </a:r>
                      <a:r>
                        <a:rPr lang="fr-FR" sz="1400" i="1" dirty="0"/>
                        <a:t>Kevin </a:t>
                      </a:r>
                      <a:r>
                        <a:rPr lang="fr-FR" sz="1400" i="1" dirty="0" err="1"/>
                        <a:t>Garello</a:t>
                      </a:r>
                      <a:r>
                        <a:rPr lang="fr-FR" sz="1400" i="1" dirty="0"/>
                        <a:t> (IMEC, </a:t>
                      </a:r>
                      <a:r>
                        <a:rPr lang="fr-FR" sz="1400" i="1" dirty="0" err="1"/>
                        <a:t>Belgium</a:t>
                      </a:r>
                      <a:r>
                        <a:rPr lang="fr-FR" sz="1400" i="1" dirty="0"/>
                        <a:t>)</a:t>
                      </a:r>
                    </a:p>
                    <a:p>
                      <a:pPr>
                        <a:buFont typeface="Arial"/>
                        <a:buNone/>
                      </a:pPr>
                      <a:r>
                        <a:rPr lang="fr-FR" sz="1400" i="1" kern="1200" dirty="0">
                          <a:solidFill>
                            <a:schemeClr val="tx1"/>
                          </a:solidFill>
                          <a:latin typeface="+mn-lt"/>
                          <a:ea typeface="+mn-ea"/>
                          <a:cs typeface="+mn-cs"/>
                        </a:rPr>
                        <a:t> - </a:t>
                      </a:r>
                      <a:r>
                        <a:rPr lang="fr-FR" sz="1400" i="1" dirty="0"/>
                        <a:t>Lucian </a:t>
                      </a:r>
                      <a:r>
                        <a:rPr lang="fr-FR" sz="1400" i="1" dirty="0" err="1"/>
                        <a:t>Prejbeanu</a:t>
                      </a:r>
                      <a:r>
                        <a:rPr lang="fr-FR" sz="1400" i="1" dirty="0"/>
                        <a:t> (CEA/SPINTEC, France)</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1305537">
                <a:tc>
                  <a:txBody>
                    <a:bodyPr/>
                    <a:lstStyle/>
                    <a:p>
                      <a:r>
                        <a:rPr lang="fr-FR" sz="1600" b="1" u="sng" dirty="0" err="1"/>
                        <a:t>Pillar</a:t>
                      </a:r>
                      <a:r>
                        <a:rPr lang="fr-FR" sz="1600" b="1" u="sng" dirty="0"/>
                        <a:t> 2</a:t>
                      </a:r>
                      <a:r>
                        <a:rPr lang="fr-FR" sz="1600" b="1" dirty="0"/>
                        <a:t>: </a:t>
                      </a:r>
                      <a:r>
                        <a:rPr lang="fr-FR" sz="1600" b="1" dirty="0" err="1"/>
                        <a:t>Magnetic</a:t>
                      </a:r>
                      <a:r>
                        <a:rPr lang="fr-FR" sz="1600" b="1" dirty="0"/>
                        <a:t> </a:t>
                      </a:r>
                      <a:r>
                        <a:rPr lang="fr-FR" sz="1600" b="1" dirty="0" err="1"/>
                        <a:t>sensors</a:t>
                      </a:r>
                      <a:endParaRPr lang="fr-FR" sz="1600" b="1" dirty="0"/>
                    </a:p>
                    <a:p>
                      <a:r>
                        <a:rPr lang="fr-FR" sz="1600" b="1" dirty="0"/>
                        <a:t>Leaders:</a:t>
                      </a:r>
                      <a:endParaRPr lang="fr-FR" sz="1600" dirty="0"/>
                    </a:p>
                    <a:p>
                      <a:pPr>
                        <a:buFont typeface="Arial"/>
                        <a:buNone/>
                      </a:pPr>
                      <a:r>
                        <a:rPr lang="fr-FR" sz="1400" i="1" kern="1200" dirty="0">
                          <a:solidFill>
                            <a:schemeClr val="tx1"/>
                          </a:solidFill>
                          <a:latin typeface="+mn-lt"/>
                          <a:ea typeface="+mn-ea"/>
                          <a:cs typeface="+mn-cs"/>
                        </a:rPr>
                        <a:t> - Paulo </a:t>
                      </a:r>
                      <a:r>
                        <a:rPr lang="fr-FR" sz="1400" i="1" kern="1200" dirty="0" err="1">
                          <a:solidFill>
                            <a:schemeClr val="tx1"/>
                          </a:solidFill>
                          <a:latin typeface="+mn-lt"/>
                          <a:ea typeface="+mn-ea"/>
                          <a:cs typeface="+mn-cs"/>
                        </a:rPr>
                        <a:t>Freitas</a:t>
                      </a:r>
                      <a:r>
                        <a:rPr lang="fr-FR" sz="1400" i="1" kern="1200" dirty="0">
                          <a:solidFill>
                            <a:schemeClr val="tx1"/>
                          </a:solidFill>
                          <a:latin typeface="+mn-lt"/>
                          <a:ea typeface="+mn-ea"/>
                          <a:cs typeface="+mn-cs"/>
                        </a:rPr>
                        <a:t> (INL, Portugal)</a:t>
                      </a:r>
                    </a:p>
                    <a:p>
                      <a:pPr>
                        <a:buFont typeface="Arial"/>
                        <a:buNone/>
                      </a:pPr>
                      <a:r>
                        <a:rPr lang="fr-FR" sz="1400" i="1" kern="1200" dirty="0">
                          <a:solidFill>
                            <a:schemeClr val="tx1"/>
                          </a:solidFill>
                          <a:latin typeface="+mn-lt"/>
                          <a:ea typeface="+mn-ea"/>
                          <a:cs typeface="+mn-cs"/>
                        </a:rPr>
                        <a:t> - Claude </a:t>
                      </a:r>
                      <a:r>
                        <a:rPr lang="fr-FR" sz="1400" i="1" kern="1200" dirty="0" err="1">
                          <a:solidFill>
                            <a:schemeClr val="tx1"/>
                          </a:solidFill>
                          <a:latin typeface="+mn-lt"/>
                          <a:ea typeface="+mn-ea"/>
                          <a:cs typeface="+mn-cs"/>
                        </a:rPr>
                        <a:t>Fermon</a:t>
                      </a:r>
                      <a:r>
                        <a:rPr lang="fr-FR" sz="1400" i="1" kern="1200" dirty="0">
                          <a:solidFill>
                            <a:schemeClr val="tx1"/>
                          </a:solidFill>
                          <a:latin typeface="+mn-lt"/>
                          <a:ea typeface="+mn-ea"/>
                          <a:cs typeface="+mn-cs"/>
                        </a:rPr>
                        <a:t> (CEA/SPEC, France)</a:t>
                      </a:r>
                    </a:p>
                    <a:p>
                      <a:pPr>
                        <a:buFont typeface="Arial"/>
                        <a:buNone/>
                      </a:pPr>
                      <a:r>
                        <a:rPr lang="fr-FR" sz="1400" i="1" kern="1200" dirty="0">
                          <a:solidFill>
                            <a:schemeClr val="tx1"/>
                          </a:solidFill>
                          <a:latin typeface="+mn-lt"/>
                          <a:ea typeface="+mn-ea"/>
                          <a:cs typeface="+mn-cs"/>
                        </a:rPr>
                        <a:t> - Marco Doms (SENSITEC, Germany)</a:t>
                      </a:r>
                    </a:p>
                    <a:p>
                      <a:pPr>
                        <a:buFont typeface="Arial"/>
                        <a:buNone/>
                      </a:pPr>
                      <a:r>
                        <a:rPr lang="fr-FR" sz="1400" i="1" kern="1200" dirty="0">
                          <a:solidFill>
                            <a:schemeClr val="tx1"/>
                          </a:solidFill>
                          <a:latin typeface="+mn-lt"/>
                          <a:ea typeface="+mn-ea"/>
                          <a:cs typeface="+mn-cs"/>
                        </a:rPr>
                        <a:t> - Wolfgang </a:t>
                      </a:r>
                      <a:r>
                        <a:rPr lang="fr-FR" sz="1400" i="1" kern="1200" dirty="0" err="1">
                          <a:solidFill>
                            <a:schemeClr val="tx1"/>
                          </a:solidFill>
                          <a:latin typeface="+mn-lt"/>
                          <a:ea typeface="+mn-ea"/>
                          <a:cs typeface="+mn-cs"/>
                        </a:rPr>
                        <a:t>Raberg</a:t>
                      </a:r>
                      <a:r>
                        <a:rPr lang="fr-FR" sz="1400" i="1" kern="1200" dirty="0">
                          <a:solidFill>
                            <a:schemeClr val="tx1"/>
                          </a:solidFill>
                          <a:latin typeface="+mn-lt"/>
                          <a:ea typeface="+mn-ea"/>
                          <a:cs typeface="+mn-cs"/>
                        </a:rPr>
                        <a:t> (INFINEON, Germany)</a:t>
                      </a:r>
                    </a:p>
                  </a:txBody>
                  <a:tcPr marL="0" marR="0" marT="0" marB="0" anchor="ctr">
                    <a:lnL>
                      <a:noFill/>
                    </a:lnL>
                    <a:lnR>
                      <a:noFill/>
                    </a:lnR>
                    <a:lnT>
                      <a:noFill/>
                    </a:lnT>
                    <a:lnB>
                      <a:noFill/>
                    </a:lnB>
                  </a:tcPr>
                </a:tc>
                <a:extLst>
                  <a:ext uri="{0D108BD9-81ED-4DB2-BD59-A6C34878D82A}">
                    <a16:rowId xmlns:a16="http://schemas.microsoft.com/office/drawing/2014/main" val="10002"/>
                  </a:ext>
                </a:extLst>
              </a:tr>
              <a:tr h="1087948">
                <a:tc>
                  <a:txBody>
                    <a:bodyPr/>
                    <a:lstStyle/>
                    <a:p>
                      <a:r>
                        <a:rPr lang="fr-FR" sz="1600" b="1" u="sng" dirty="0" err="1"/>
                        <a:t>Pillar</a:t>
                      </a:r>
                      <a:r>
                        <a:rPr lang="fr-FR" sz="1600" b="1" u="sng" dirty="0"/>
                        <a:t> 3</a:t>
                      </a:r>
                      <a:r>
                        <a:rPr lang="fr-FR" sz="1600" b="1" dirty="0"/>
                        <a:t>: Radio-</a:t>
                      </a:r>
                      <a:r>
                        <a:rPr lang="fr-FR" sz="1600" b="1" dirty="0" err="1"/>
                        <a:t>frequency</a:t>
                      </a:r>
                      <a:r>
                        <a:rPr lang="fr-FR" sz="1600" b="1" dirty="0"/>
                        <a:t> and </a:t>
                      </a:r>
                      <a:r>
                        <a:rPr lang="fr-FR" sz="1600" b="1" dirty="0" err="1"/>
                        <a:t>microwave</a:t>
                      </a:r>
                      <a:r>
                        <a:rPr lang="fr-FR" sz="1600" b="1" dirty="0"/>
                        <a:t> </a:t>
                      </a:r>
                      <a:r>
                        <a:rPr lang="fr-FR" sz="1600" b="1" dirty="0" err="1"/>
                        <a:t>devices</a:t>
                      </a:r>
                      <a:endParaRPr lang="fr-FR" sz="1600" b="1" dirty="0"/>
                    </a:p>
                    <a:p>
                      <a:r>
                        <a:rPr lang="fr-FR" sz="1600" b="1" dirty="0"/>
                        <a:t>Leaders:</a:t>
                      </a:r>
                      <a:endParaRPr lang="fr-FR" sz="1600" b="0" dirty="0"/>
                    </a:p>
                    <a:p>
                      <a:r>
                        <a:rPr lang="fr-FR" sz="1400" i="1" kern="1200" dirty="0">
                          <a:solidFill>
                            <a:schemeClr val="tx1"/>
                          </a:solidFill>
                          <a:latin typeface="+mn-lt"/>
                          <a:ea typeface="+mn-ea"/>
                          <a:cs typeface="+mn-cs"/>
                        </a:rPr>
                        <a:t> - Ursula Ebels (CEA/SPINTEC, France)</a:t>
                      </a:r>
                    </a:p>
                    <a:p>
                      <a:pPr marL="0" indent="0" algn="l" defTabSz="914400" rtl="0" eaLnBrk="1" latinLnBrk="0" hangingPunct="1">
                        <a:buFont typeface="Arial"/>
                        <a:buNone/>
                      </a:pPr>
                      <a:r>
                        <a:rPr lang="fr-FR" sz="1400" i="1" kern="1200" dirty="0">
                          <a:solidFill>
                            <a:schemeClr val="tx1"/>
                          </a:solidFill>
                          <a:latin typeface="+mn-lt"/>
                          <a:ea typeface="+mn-ea"/>
                          <a:cs typeface="+mn-cs"/>
                        </a:rPr>
                        <a:t> - </a:t>
                      </a:r>
                      <a:r>
                        <a:rPr lang="fr-FR" sz="1400" i="1" kern="1200" dirty="0" err="1">
                          <a:solidFill>
                            <a:schemeClr val="tx1"/>
                          </a:solidFill>
                          <a:latin typeface="+mn-lt"/>
                          <a:ea typeface="+mn-ea"/>
                          <a:cs typeface="+mn-cs"/>
                        </a:rPr>
                        <a:t>Sergej</a:t>
                      </a:r>
                      <a:r>
                        <a:rPr lang="fr-FR" sz="1400" i="1" kern="1200" dirty="0">
                          <a:solidFill>
                            <a:schemeClr val="tx1"/>
                          </a:solidFill>
                          <a:latin typeface="+mn-lt"/>
                          <a:ea typeface="+mn-ea"/>
                          <a:cs typeface="+mn-cs"/>
                        </a:rPr>
                        <a:t> </a:t>
                      </a:r>
                      <a:r>
                        <a:rPr lang="fr-FR" sz="1400" i="1" kern="1200" dirty="0" err="1">
                          <a:solidFill>
                            <a:schemeClr val="tx1"/>
                          </a:solidFill>
                          <a:latin typeface="+mn-lt"/>
                          <a:ea typeface="+mn-ea"/>
                          <a:cs typeface="+mn-cs"/>
                        </a:rPr>
                        <a:t>Demokritov</a:t>
                      </a:r>
                      <a:r>
                        <a:rPr lang="fr-FR" sz="1400" i="1" kern="1200" dirty="0">
                          <a:solidFill>
                            <a:schemeClr val="tx1"/>
                          </a:solidFill>
                          <a:latin typeface="+mn-lt"/>
                          <a:ea typeface="+mn-ea"/>
                          <a:cs typeface="+mn-cs"/>
                        </a:rPr>
                        <a:t> (WWU, Germany)</a:t>
                      </a:r>
                    </a:p>
                    <a:p>
                      <a:pPr marL="0" indent="0" algn="l" defTabSz="914400" rtl="0" eaLnBrk="1" latinLnBrk="0" hangingPunct="1">
                        <a:buFont typeface="Arial"/>
                        <a:buNone/>
                      </a:pPr>
                      <a:r>
                        <a:rPr lang="fr-FR" sz="1400" i="1" kern="1200" dirty="0">
                          <a:solidFill>
                            <a:schemeClr val="tx1"/>
                          </a:solidFill>
                          <a:latin typeface="+mn-lt"/>
                          <a:ea typeface="+mn-ea"/>
                          <a:cs typeface="+mn-cs"/>
                        </a:rPr>
                        <a:t> - Johan </a:t>
                      </a:r>
                      <a:r>
                        <a:rPr lang="fr-FR" sz="1400" i="1" kern="1200" dirty="0" err="1">
                          <a:solidFill>
                            <a:schemeClr val="tx1"/>
                          </a:solidFill>
                          <a:latin typeface="+mn-lt"/>
                          <a:ea typeface="+mn-ea"/>
                          <a:cs typeface="+mn-cs"/>
                        </a:rPr>
                        <a:t>Åkerman</a:t>
                      </a:r>
                      <a:r>
                        <a:rPr lang="fr-FR" sz="1400" i="1" kern="1200" dirty="0">
                          <a:solidFill>
                            <a:schemeClr val="tx1"/>
                          </a:solidFill>
                          <a:latin typeface="+mn-lt"/>
                          <a:ea typeface="+mn-ea"/>
                          <a:cs typeface="+mn-cs"/>
                        </a:rPr>
                        <a:t> (NANOSC, </a:t>
                      </a:r>
                      <a:r>
                        <a:rPr lang="fr-FR" sz="1400" i="1" kern="1200" dirty="0" err="1">
                          <a:solidFill>
                            <a:schemeClr val="tx1"/>
                          </a:solidFill>
                          <a:latin typeface="+mn-lt"/>
                          <a:ea typeface="+mn-ea"/>
                          <a:cs typeface="+mn-cs"/>
                        </a:rPr>
                        <a:t>Sweden</a:t>
                      </a:r>
                      <a:r>
                        <a:rPr lang="fr-FR" sz="1400" i="1" kern="1200" dirty="0">
                          <a:solidFill>
                            <a:schemeClr val="tx1"/>
                          </a:solidFill>
                          <a:latin typeface="+mn-lt"/>
                          <a:ea typeface="+mn-ea"/>
                          <a:cs typeface="+mn-cs"/>
                        </a:rPr>
                        <a:t>)</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1087948">
                <a:tc>
                  <a:txBody>
                    <a:bodyPr/>
                    <a:lstStyle/>
                    <a:p>
                      <a:r>
                        <a:rPr lang="fr-FR" sz="1600" b="1" u="sng" dirty="0" err="1"/>
                        <a:t>Pillar</a:t>
                      </a:r>
                      <a:r>
                        <a:rPr lang="fr-FR" sz="1600" b="1" u="sng" dirty="0"/>
                        <a:t> 4</a:t>
                      </a:r>
                      <a:r>
                        <a:rPr lang="fr-FR" sz="1600" b="1" dirty="0"/>
                        <a:t>: </a:t>
                      </a:r>
                      <a:r>
                        <a:rPr lang="fr-FR" sz="1600" b="1" dirty="0" err="1"/>
                        <a:t>Logic</a:t>
                      </a:r>
                      <a:r>
                        <a:rPr lang="fr-FR" sz="1600" b="1" dirty="0"/>
                        <a:t> and non-</a:t>
                      </a:r>
                      <a:r>
                        <a:rPr lang="fr-FR" sz="1600" b="1" dirty="0" err="1"/>
                        <a:t>Boolean</a:t>
                      </a:r>
                      <a:r>
                        <a:rPr lang="fr-FR" sz="1600" b="1" dirty="0"/>
                        <a:t> </a:t>
                      </a:r>
                      <a:r>
                        <a:rPr lang="fr-FR" sz="1600" b="1" dirty="0" err="1"/>
                        <a:t>devices</a:t>
                      </a:r>
                      <a:endParaRPr lang="fr-FR" sz="1600" b="1" dirty="0"/>
                    </a:p>
                    <a:p>
                      <a:r>
                        <a:rPr lang="fr-FR" sz="1600" b="1" dirty="0"/>
                        <a:t>Leaders:</a:t>
                      </a:r>
                      <a:endParaRPr lang="fr-FR" sz="1600" dirty="0"/>
                    </a:p>
                    <a:p>
                      <a:pPr>
                        <a:buFont typeface="Arial"/>
                        <a:buNone/>
                      </a:pPr>
                      <a:r>
                        <a:rPr lang="fr-FR" sz="1600" i="1" kern="1200" dirty="0">
                          <a:solidFill>
                            <a:schemeClr val="tx1"/>
                          </a:solidFill>
                          <a:latin typeface="+mn-lt"/>
                          <a:ea typeface="+mn-ea"/>
                          <a:cs typeface="+mn-cs"/>
                        </a:rPr>
                        <a:t> </a:t>
                      </a:r>
                      <a:r>
                        <a:rPr lang="fr-FR" sz="1400" i="1" kern="1200" dirty="0">
                          <a:solidFill>
                            <a:schemeClr val="tx1"/>
                          </a:solidFill>
                          <a:latin typeface="+mn-lt"/>
                          <a:ea typeface="+mn-ea"/>
                          <a:cs typeface="+mn-cs"/>
                        </a:rPr>
                        <a:t>- </a:t>
                      </a:r>
                      <a:r>
                        <a:rPr lang="fr-FR" sz="1400" i="1" kern="1200" dirty="0" err="1">
                          <a:solidFill>
                            <a:schemeClr val="tx1"/>
                          </a:solidFill>
                          <a:latin typeface="+mn-lt"/>
                          <a:ea typeface="+mn-ea"/>
                          <a:cs typeface="+mn-cs"/>
                        </a:rPr>
                        <a:t>Andrij</a:t>
                      </a:r>
                      <a:r>
                        <a:rPr lang="fr-FR" sz="1400" i="1" kern="1200" dirty="0">
                          <a:solidFill>
                            <a:schemeClr val="tx1"/>
                          </a:solidFill>
                          <a:latin typeface="+mn-lt"/>
                          <a:ea typeface="+mn-ea"/>
                          <a:cs typeface="+mn-cs"/>
                        </a:rPr>
                        <a:t> </a:t>
                      </a:r>
                      <a:r>
                        <a:rPr lang="fr-FR" sz="1400" i="1" kern="1200" dirty="0" err="1">
                          <a:solidFill>
                            <a:schemeClr val="tx1"/>
                          </a:solidFill>
                          <a:latin typeface="+mn-lt"/>
                          <a:ea typeface="+mn-ea"/>
                          <a:cs typeface="+mn-cs"/>
                        </a:rPr>
                        <a:t>Chumak</a:t>
                      </a:r>
                      <a:r>
                        <a:rPr lang="fr-FR" sz="1400" i="1" kern="1200" dirty="0">
                          <a:solidFill>
                            <a:schemeClr val="tx1"/>
                          </a:solidFill>
                          <a:latin typeface="+mn-lt"/>
                          <a:ea typeface="+mn-ea"/>
                          <a:cs typeface="+mn-cs"/>
                        </a:rPr>
                        <a:t> (UNIKL, Germany)</a:t>
                      </a:r>
                    </a:p>
                    <a:p>
                      <a:pPr>
                        <a:buFont typeface="Arial"/>
                        <a:buNone/>
                      </a:pPr>
                      <a:r>
                        <a:rPr lang="fr-FR" sz="1400" i="1" kern="1200" dirty="0">
                          <a:solidFill>
                            <a:schemeClr val="tx1"/>
                          </a:solidFill>
                          <a:latin typeface="+mn-lt"/>
                          <a:ea typeface="+mn-ea"/>
                          <a:cs typeface="+mn-cs"/>
                        </a:rPr>
                        <a:t> - Christoph </a:t>
                      </a:r>
                      <a:r>
                        <a:rPr lang="fr-FR" sz="1400" i="1" kern="1200" dirty="0" err="1">
                          <a:solidFill>
                            <a:schemeClr val="tx1"/>
                          </a:solidFill>
                          <a:latin typeface="+mn-lt"/>
                          <a:ea typeface="+mn-ea"/>
                          <a:cs typeface="+mn-cs"/>
                        </a:rPr>
                        <a:t>Adelmann</a:t>
                      </a:r>
                      <a:r>
                        <a:rPr lang="fr-FR" sz="1400" i="1" kern="1200" dirty="0">
                          <a:solidFill>
                            <a:schemeClr val="tx1"/>
                          </a:solidFill>
                          <a:latin typeface="+mn-lt"/>
                          <a:ea typeface="+mn-ea"/>
                          <a:cs typeface="+mn-cs"/>
                        </a:rPr>
                        <a:t> (IMEC, </a:t>
                      </a:r>
                      <a:r>
                        <a:rPr lang="fr-FR" sz="1400" i="1" kern="1200" dirty="0" err="1">
                          <a:solidFill>
                            <a:schemeClr val="tx1"/>
                          </a:solidFill>
                          <a:latin typeface="+mn-lt"/>
                          <a:ea typeface="+mn-ea"/>
                          <a:cs typeface="+mn-cs"/>
                        </a:rPr>
                        <a:t>Belgium</a:t>
                      </a:r>
                      <a:r>
                        <a:rPr lang="fr-FR" sz="1400" i="1" kern="1200" dirty="0">
                          <a:solidFill>
                            <a:schemeClr val="tx1"/>
                          </a:solidFill>
                          <a:latin typeface="+mn-lt"/>
                          <a:ea typeface="+mn-ea"/>
                          <a:cs typeface="+mn-cs"/>
                        </a:rPr>
                        <a:t>)</a:t>
                      </a:r>
                    </a:p>
                    <a:p>
                      <a:pPr>
                        <a:buFont typeface="Arial"/>
                        <a:buNone/>
                      </a:pPr>
                      <a:r>
                        <a:rPr lang="fr-FR" sz="1400" i="1" kern="1200" dirty="0">
                          <a:solidFill>
                            <a:schemeClr val="tx1"/>
                          </a:solidFill>
                          <a:latin typeface="+mn-lt"/>
                          <a:ea typeface="+mn-ea"/>
                          <a:cs typeface="+mn-cs"/>
                        </a:rPr>
                        <a:t> - Abdelmadjid Anane (CNRS, France)</a:t>
                      </a:r>
                    </a:p>
                  </a:txBody>
                  <a:tcPr marL="0" marR="0" marT="0" marB="0" anchor="ctr">
                    <a:lnL>
                      <a:noFill/>
                    </a:lnL>
                    <a:lnR>
                      <a:noFill/>
                    </a:lnR>
                    <a:lnT>
                      <a:noFill/>
                    </a:lnT>
                    <a:lnB>
                      <a:noFill/>
                    </a:lnB>
                  </a:tcPr>
                </a:tc>
                <a:extLst>
                  <a:ext uri="{0D108BD9-81ED-4DB2-BD59-A6C34878D82A}">
                    <a16:rowId xmlns:a16="http://schemas.microsoft.com/office/drawing/2014/main" val="10004"/>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522129441"/>
              </p:ext>
            </p:extLst>
          </p:nvPr>
        </p:nvGraphicFramePr>
        <p:xfrm>
          <a:off x="5223641" y="1901507"/>
          <a:ext cx="4566745" cy="3611880"/>
        </p:xfrm>
        <a:graphic>
          <a:graphicData uri="http://schemas.openxmlformats.org/drawingml/2006/table">
            <a:tbl>
              <a:tblPr/>
              <a:tblGrid>
                <a:gridCol w="4566745">
                  <a:extLst>
                    <a:ext uri="{9D8B030D-6E8A-4147-A177-3AD203B41FA5}">
                      <a16:colId xmlns:a16="http://schemas.microsoft.com/office/drawing/2014/main" val="20000"/>
                    </a:ext>
                  </a:extLst>
                </a:gridCol>
              </a:tblGrid>
              <a:tr h="0">
                <a:tc>
                  <a:txBody>
                    <a:bodyPr/>
                    <a:lstStyle/>
                    <a:p>
                      <a:endParaRPr lang="fr-FR" dirty="0"/>
                    </a:p>
                  </a:txBody>
                  <a:tcPr marL="0" marR="0" marT="0" marB="0"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b="1" u="sng" dirty="0"/>
                        <a:t>Transverse Theme 1</a:t>
                      </a:r>
                      <a:r>
                        <a:rPr lang="en-US" b="1" dirty="0"/>
                        <a:t>: Advanced Materials and Fabrication Processes</a:t>
                      </a:r>
                    </a:p>
                    <a:p>
                      <a:r>
                        <a:rPr lang="en-US" b="1" dirty="0"/>
                        <a:t>Leaders:</a:t>
                      </a:r>
                      <a:endParaRPr lang="en-US" dirty="0"/>
                    </a:p>
                    <a:p>
                      <a:pPr>
                        <a:buFont typeface="Arial"/>
                        <a:buNone/>
                      </a:pPr>
                      <a:r>
                        <a:rPr lang="fr-FR" sz="1800" i="1" kern="1200" dirty="0">
                          <a:solidFill>
                            <a:schemeClr val="tx1"/>
                          </a:solidFill>
                          <a:latin typeface="+mn-lt"/>
                          <a:ea typeface="+mn-ea"/>
                          <a:cs typeface="+mn-cs"/>
                        </a:rPr>
                        <a:t> </a:t>
                      </a:r>
                      <a:r>
                        <a:rPr lang="fr-FR" sz="1400" i="1" kern="1200" dirty="0">
                          <a:solidFill>
                            <a:schemeClr val="tx1"/>
                          </a:solidFill>
                          <a:latin typeface="+mn-lt"/>
                          <a:ea typeface="+mn-ea"/>
                          <a:cs typeface="+mn-cs"/>
                        </a:rPr>
                        <a:t>- </a:t>
                      </a:r>
                      <a:r>
                        <a:rPr lang="en-US" sz="1400" i="1" kern="1200" dirty="0">
                          <a:solidFill>
                            <a:schemeClr val="tx1"/>
                          </a:solidFill>
                          <a:latin typeface="+mn-lt"/>
                          <a:ea typeface="+mn-ea"/>
                          <a:cs typeface="+mn-cs"/>
                        </a:rPr>
                        <a:t>Claudia </a:t>
                      </a:r>
                      <a:r>
                        <a:rPr lang="en-US" sz="1400" i="1" kern="1200" dirty="0" err="1">
                          <a:solidFill>
                            <a:schemeClr val="tx1"/>
                          </a:solidFill>
                          <a:latin typeface="+mn-lt"/>
                          <a:ea typeface="+mn-ea"/>
                          <a:cs typeface="+mn-cs"/>
                        </a:rPr>
                        <a:t>Felser</a:t>
                      </a:r>
                      <a:r>
                        <a:rPr lang="en-US" sz="1400" i="1" kern="1200" dirty="0">
                          <a:solidFill>
                            <a:schemeClr val="tx1"/>
                          </a:solidFill>
                          <a:latin typeface="+mn-lt"/>
                          <a:ea typeface="+mn-ea"/>
                          <a:cs typeface="+mn-cs"/>
                        </a:rPr>
                        <a:t> (MPI, Germany)</a:t>
                      </a:r>
                    </a:p>
                    <a:p>
                      <a:pPr>
                        <a:buFont typeface="Arial"/>
                        <a:buNone/>
                      </a:pPr>
                      <a:r>
                        <a:rPr lang="fr-FR" sz="1400" i="1" kern="1200" dirty="0">
                          <a:solidFill>
                            <a:schemeClr val="tx1"/>
                          </a:solidFill>
                          <a:latin typeface="+mn-lt"/>
                          <a:ea typeface="+mn-ea"/>
                          <a:cs typeface="+mn-cs"/>
                        </a:rPr>
                        <a:t> - </a:t>
                      </a:r>
                      <a:r>
                        <a:rPr lang="en-US" sz="1400" i="1" kern="1200" dirty="0">
                          <a:solidFill>
                            <a:schemeClr val="tx1"/>
                          </a:solidFill>
                          <a:latin typeface="+mn-lt"/>
                          <a:ea typeface="+mn-ea"/>
                          <a:cs typeface="+mn-cs"/>
                        </a:rPr>
                        <a:t>Berthold </a:t>
                      </a:r>
                      <a:r>
                        <a:rPr lang="en-US" sz="1400" i="1" kern="1200" dirty="0" err="1">
                          <a:solidFill>
                            <a:schemeClr val="tx1"/>
                          </a:solidFill>
                          <a:latin typeface="+mn-lt"/>
                          <a:ea typeface="+mn-ea"/>
                          <a:cs typeface="+mn-cs"/>
                        </a:rPr>
                        <a:t>Ocker</a:t>
                      </a:r>
                      <a:r>
                        <a:rPr lang="en-US" sz="1400" i="1" kern="1200" dirty="0">
                          <a:solidFill>
                            <a:schemeClr val="tx1"/>
                          </a:solidFill>
                          <a:latin typeface="+mn-lt"/>
                          <a:ea typeface="+mn-ea"/>
                          <a:cs typeface="+mn-cs"/>
                        </a:rPr>
                        <a:t> (SINGULUS, Germany)</a:t>
                      </a:r>
                    </a:p>
                    <a:p>
                      <a:pPr>
                        <a:buFont typeface="Arial"/>
                        <a:buNone/>
                      </a:pPr>
                      <a:r>
                        <a:rPr lang="fr-FR" sz="1400" i="1" kern="1200" dirty="0">
                          <a:solidFill>
                            <a:schemeClr val="tx1"/>
                          </a:solidFill>
                          <a:latin typeface="+mn-lt"/>
                          <a:ea typeface="+mn-ea"/>
                          <a:cs typeface="+mn-cs"/>
                        </a:rPr>
                        <a:t> - </a:t>
                      </a:r>
                      <a:r>
                        <a:rPr lang="en-US" sz="1400" i="1" kern="1200" dirty="0">
                          <a:solidFill>
                            <a:schemeClr val="tx1"/>
                          </a:solidFill>
                          <a:latin typeface="+mn-lt"/>
                          <a:ea typeface="+mn-ea"/>
                          <a:cs typeface="+mn-cs"/>
                        </a:rPr>
                        <a:t>Stephane </a:t>
                      </a:r>
                      <a:r>
                        <a:rPr lang="en-US" sz="1400" i="1" kern="1200" dirty="0" err="1">
                          <a:solidFill>
                            <a:schemeClr val="tx1"/>
                          </a:solidFill>
                          <a:latin typeface="+mn-lt"/>
                          <a:ea typeface="+mn-ea"/>
                          <a:cs typeface="+mn-cs"/>
                        </a:rPr>
                        <a:t>Mangin</a:t>
                      </a:r>
                      <a:r>
                        <a:rPr lang="en-US" sz="1400" i="1" kern="1200" dirty="0">
                          <a:solidFill>
                            <a:schemeClr val="tx1"/>
                          </a:solidFill>
                          <a:latin typeface="+mn-lt"/>
                          <a:ea typeface="+mn-ea"/>
                          <a:cs typeface="+mn-cs"/>
                        </a:rPr>
                        <a:t> (UL, France)</a:t>
                      </a:r>
                      <a:endParaRPr lang="en-US" sz="1800" i="0" kern="1200" dirty="0">
                        <a:solidFill>
                          <a:schemeClr val="tx1"/>
                        </a:solidFill>
                        <a:latin typeface="+mn-lt"/>
                        <a:ea typeface="+mn-ea"/>
                        <a:cs typeface="+mn-cs"/>
                      </a:endParaRPr>
                    </a:p>
                    <a:p>
                      <a:pPr>
                        <a:buFont typeface="Arial"/>
                        <a:buNone/>
                      </a:pPr>
                      <a:endParaRPr lang="en-US" sz="1400" i="1" kern="1200" dirty="0">
                        <a:solidFill>
                          <a:schemeClr val="tx1"/>
                        </a:solidFill>
                        <a:latin typeface="+mn-lt"/>
                        <a:ea typeface="+mn-ea"/>
                        <a:cs typeface="+mn-cs"/>
                      </a:endParaRPr>
                    </a:p>
                  </a:txBody>
                  <a:tcPr marL="0" marR="0" marT="0" marB="0"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fr-FR" b="1" u="sng" dirty="0"/>
                        <a:t>Transverse </a:t>
                      </a:r>
                      <a:r>
                        <a:rPr lang="fr-FR" b="1" u="sng" dirty="0" err="1"/>
                        <a:t>Theme</a:t>
                      </a:r>
                      <a:r>
                        <a:rPr lang="fr-FR" b="1" u="sng" dirty="0"/>
                        <a:t> 2</a:t>
                      </a:r>
                      <a:r>
                        <a:rPr lang="fr-FR" b="1" dirty="0"/>
                        <a:t>: Design and </a:t>
                      </a:r>
                      <a:r>
                        <a:rPr lang="fr-FR" b="1" dirty="0" err="1"/>
                        <a:t>Modelling</a:t>
                      </a:r>
                      <a:endParaRPr lang="fr-FR" b="1" dirty="0"/>
                    </a:p>
                    <a:p>
                      <a:r>
                        <a:rPr lang="fr-FR" b="1" dirty="0"/>
                        <a:t>Leaders:</a:t>
                      </a:r>
                    </a:p>
                    <a:p>
                      <a:endParaRPr lang="fr-FR" sz="900" dirty="0"/>
                    </a:p>
                    <a:p>
                      <a:pPr>
                        <a:buFont typeface="Arial"/>
                        <a:buNone/>
                      </a:pPr>
                      <a:r>
                        <a:rPr lang="fr-FR" sz="1400" i="1" kern="1200" dirty="0">
                          <a:solidFill>
                            <a:schemeClr val="tx1"/>
                          </a:solidFill>
                          <a:latin typeface="+mn-lt"/>
                          <a:ea typeface="+mn-ea"/>
                          <a:cs typeface="+mn-cs"/>
                        </a:rPr>
                        <a:t> - Massimiliano d’</a:t>
                      </a:r>
                      <a:r>
                        <a:rPr lang="fr-FR" sz="1400" i="1" kern="1200" dirty="0" err="1">
                          <a:solidFill>
                            <a:schemeClr val="tx1"/>
                          </a:solidFill>
                          <a:latin typeface="+mn-lt"/>
                          <a:ea typeface="+mn-ea"/>
                          <a:cs typeface="+mn-cs"/>
                        </a:rPr>
                        <a:t>Acquino</a:t>
                      </a:r>
                      <a:r>
                        <a:rPr lang="fr-FR" sz="1400" i="1" kern="1200" dirty="0">
                          <a:solidFill>
                            <a:schemeClr val="tx1"/>
                          </a:solidFill>
                          <a:latin typeface="+mn-lt"/>
                          <a:ea typeface="+mn-ea"/>
                          <a:cs typeface="+mn-cs"/>
                        </a:rPr>
                        <a:t> (</a:t>
                      </a:r>
                      <a:r>
                        <a:rPr lang="fr-FR" sz="1400" i="1" kern="1200" dirty="0" err="1">
                          <a:solidFill>
                            <a:schemeClr val="tx1"/>
                          </a:solidFill>
                          <a:latin typeface="+mn-lt"/>
                          <a:ea typeface="+mn-ea"/>
                          <a:cs typeface="+mn-cs"/>
                        </a:rPr>
                        <a:t>Univ</a:t>
                      </a:r>
                      <a:r>
                        <a:rPr lang="fr-FR" sz="1400" i="1" kern="1200" dirty="0">
                          <a:solidFill>
                            <a:schemeClr val="tx1"/>
                          </a:solidFill>
                          <a:latin typeface="+mn-lt"/>
                          <a:ea typeface="+mn-ea"/>
                          <a:cs typeface="+mn-cs"/>
                        </a:rPr>
                        <a:t>. PARTHENOPE, </a:t>
                      </a:r>
                      <a:r>
                        <a:rPr lang="fr-FR" sz="1400" i="1" kern="1200" dirty="0" err="1">
                          <a:solidFill>
                            <a:schemeClr val="tx1"/>
                          </a:solidFill>
                          <a:latin typeface="+mn-lt"/>
                          <a:ea typeface="+mn-ea"/>
                          <a:cs typeface="+mn-cs"/>
                        </a:rPr>
                        <a:t>Italy</a:t>
                      </a:r>
                      <a:r>
                        <a:rPr lang="fr-FR" sz="1400" i="1" kern="1200" dirty="0">
                          <a:solidFill>
                            <a:schemeClr val="tx1"/>
                          </a:solidFill>
                          <a:latin typeface="+mn-lt"/>
                          <a:ea typeface="+mn-ea"/>
                          <a:cs typeface="+mn-cs"/>
                        </a:rPr>
                        <a:t>)</a:t>
                      </a:r>
                    </a:p>
                    <a:p>
                      <a:pPr>
                        <a:buFont typeface="Arial"/>
                        <a:buNone/>
                      </a:pPr>
                      <a:r>
                        <a:rPr lang="fr-FR" sz="1400" i="1" kern="1200" dirty="0">
                          <a:solidFill>
                            <a:schemeClr val="tx1"/>
                          </a:solidFill>
                          <a:latin typeface="+mn-lt"/>
                          <a:ea typeface="+mn-ea"/>
                          <a:cs typeface="+mn-cs"/>
                        </a:rPr>
                        <a:t> - Guillaume Prenat (CEA/SPINTEC, France)</a:t>
                      </a:r>
                    </a:p>
                    <a:p>
                      <a:pPr>
                        <a:buFont typeface="Arial"/>
                        <a:buNone/>
                      </a:pPr>
                      <a:r>
                        <a:rPr lang="fr-FR" sz="1400" i="1" kern="1200" dirty="0">
                          <a:solidFill>
                            <a:schemeClr val="tx1"/>
                          </a:solidFill>
                          <a:latin typeface="+mn-lt"/>
                          <a:ea typeface="+mn-ea"/>
                          <a:cs typeface="+mn-cs"/>
                        </a:rPr>
                        <a:t> - Luis Lopez Diaz (</a:t>
                      </a:r>
                      <a:r>
                        <a:rPr lang="fr-FR" sz="1400" i="1" kern="1200" dirty="0" err="1">
                          <a:solidFill>
                            <a:schemeClr val="tx1"/>
                          </a:solidFill>
                          <a:latin typeface="+mn-lt"/>
                          <a:ea typeface="+mn-ea"/>
                          <a:cs typeface="+mn-cs"/>
                        </a:rPr>
                        <a:t>Univ</a:t>
                      </a:r>
                      <a:r>
                        <a:rPr lang="fr-FR" sz="1400" i="1" kern="1200" dirty="0">
                          <a:solidFill>
                            <a:schemeClr val="tx1"/>
                          </a:solidFill>
                          <a:latin typeface="+mn-lt"/>
                          <a:ea typeface="+mn-ea"/>
                          <a:cs typeface="+mn-cs"/>
                        </a:rPr>
                        <a:t>. Salamanca, Spain)</a:t>
                      </a:r>
                    </a:p>
                  </a:txBody>
                  <a:tcPr marL="0" marR="0" marT="0" marB="0" anchor="ctr">
                    <a:lnL>
                      <a:noFill/>
                    </a:lnL>
                    <a:lnR>
                      <a:noFill/>
                    </a:lnR>
                    <a:lnT>
                      <a:noFill/>
                    </a:lnT>
                    <a:lnB>
                      <a:noFill/>
                    </a:lnB>
                  </a:tcPr>
                </a:tc>
                <a:extLst>
                  <a:ext uri="{0D108BD9-81ED-4DB2-BD59-A6C34878D82A}">
                    <a16:rowId xmlns:a16="http://schemas.microsoft.com/office/drawing/2014/main" val="10002"/>
                  </a:ext>
                </a:extLst>
              </a:tr>
            </a:tbl>
          </a:graphicData>
        </a:graphic>
      </p:graphicFrame>
      <p:sp>
        <p:nvSpPr>
          <p:cNvPr id="9" name="Rectangle 2"/>
          <p:cNvSpPr>
            <a:spLocks noChangeArrowheads="1"/>
          </p:cNvSpPr>
          <p:nvPr/>
        </p:nvSpPr>
        <p:spPr bwMode="auto">
          <a:xfrm>
            <a:off x="201267" y="1272044"/>
            <a:ext cx="1847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defTabSz="914400">
              <a:buClrTx/>
              <a:buSzTx/>
            </a:pPr>
            <a:endParaRPr lang="fr-FR" sz="1200" b="1" dirty="0">
              <a:solidFill>
                <a:prstClr val="black"/>
              </a:solidFill>
            </a:endParaRPr>
          </a:p>
          <a:p>
            <a:pPr algn="l" defTabSz="914400">
              <a:buClrTx/>
              <a:buSzTx/>
            </a:pPr>
            <a:endParaRPr lang="fr-FR" sz="1200" b="1" dirty="0">
              <a:solidFill>
                <a:prstClr val="black"/>
              </a:solidFill>
            </a:endParaRPr>
          </a:p>
          <a:p>
            <a:pPr algn="l" defTabSz="914400">
              <a:buClrTx/>
              <a:buSzTx/>
            </a:pPr>
            <a:endParaRPr lang="fr-FR" dirty="0">
              <a:solidFill>
                <a:prstClr val="black"/>
              </a:solidFill>
            </a:endParaRPr>
          </a:p>
        </p:txBody>
      </p:sp>
      <p:sp>
        <p:nvSpPr>
          <p:cNvPr id="11" name="Rectangle 10"/>
          <p:cNvSpPr/>
          <p:nvPr/>
        </p:nvSpPr>
        <p:spPr>
          <a:xfrm>
            <a:off x="994309" y="857065"/>
            <a:ext cx="2048959" cy="400110"/>
          </a:xfrm>
          <a:prstGeom prst="rect">
            <a:avLst/>
          </a:prstGeom>
        </p:spPr>
        <p:txBody>
          <a:bodyPr wrap="none">
            <a:spAutoFit/>
          </a:bodyPr>
          <a:lstStyle/>
          <a:p>
            <a:pPr algn="l" defTabSz="914400">
              <a:buClrTx/>
              <a:buSzTx/>
            </a:pPr>
            <a:r>
              <a:rPr lang="fr-FR" sz="2000" b="1" dirty="0" err="1">
                <a:solidFill>
                  <a:schemeClr val="accent2"/>
                </a:solidFill>
              </a:rPr>
              <a:t>Priority</a:t>
            </a:r>
            <a:r>
              <a:rPr lang="fr-FR" sz="2000" b="1" dirty="0">
                <a:solidFill>
                  <a:schemeClr val="accent2"/>
                </a:solidFill>
              </a:rPr>
              <a:t> </a:t>
            </a:r>
            <a:r>
              <a:rPr lang="fr-FR" sz="2000" b="1" dirty="0" err="1">
                <a:solidFill>
                  <a:schemeClr val="accent2"/>
                </a:solidFill>
              </a:rPr>
              <a:t>themes</a:t>
            </a:r>
            <a:endParaRPr lang="fr-FR" sz="2000" b="1" dirty="0">
              <a:solidFill>
                <a:schemeClr val="accent2"/>
              </a:solidFill>
            </a:endParaRPr>
          </a:p>
        </p:txBody>
      </p:sp>
      <p:sp>
        <p:nvSpPr>
          <p:cNvPr id="12" name="Rectangle 11"/>
          <p:cNvSpPr/>
          <p:nvPr/>
        </p:nvSpPr>
        <p:spPr>
          <a:xfrm>
            <a:off x="6165855" y="857065"/>
            <a:ext cx="2507674" cy="400110"/>
          </a:xfrm>
          <a:prstGeom prst="rect">
            <a:avLst/>
          </a:prstGeom>
        </p:spPr>
        <p:txBody>
          <a:bodyPr wrap="none">
            <a:spAutoFit/>
          </a:bodyPr>
          <a:lstStyle/>
          <a:p>
            <a:pPr algn="l" defTabSz="914400">
              <a:buClrTx/>
              <a:buSzTx/>
            </a:pPr>
            <a:r>
              <a:rPr lang="fr-FR" sz="2000" b="1" dirty="0">
                <a:solidFill>
                  <a:schemeClr val="accent2"/>
                </a:solidFill>
              </a:rPr>
              <a:t>Transverse </a:t>
            </a:r>
            <a:r>
              <a:rPr lang="fr-FR" sz="2000" b="1" dirty="0" err="1">
                <a:solidFill>
                  <a:schemeClr val="accent2"/>
                </a:solidFill>
              </a:rPr>
              <a:t>themes</a:t>
            </a:r>
            <a:endParaRPr lang="fr-FR" sz="2000" b="1" dirty="0">
              <a:solidFill>
                <a:schemeClr val="accent2"/>
              </a:solidFill>
            </a:endParaRPr>
          </a:p>
        </p:txBody>
      </p:sp>
      <p:sp>
        <p:nvSpPr>
          <p:cNvPr id="13" name="Rectangle 12"/>
          <p:cNvSpPr/>
          <p:nvPr/>
        </p:nvSpPr>
        <p:spPr>
          <a:xfrm>
            <a:off x="373165" y="51818"/>
            <a:ext cx="8428911" cy="523220"/>
          </a:xfrm>
          <a:prstGeom prst="rect">
            <a:avLst/>
          </a:prstGeom>
        </p:spPr>
        <p:txBody>
          <a:bodyPr wrap="none">
            <a:spAutoFit/>
          </a:bodyPr>
          <a:lstStyle/>
          <a:p>
            <a:pPr algn="l"/>
            <a:r>
              <a:rPr lang="en-GB" sz="2800" b="1" dirty="0"/>
              <a:t>Task 5.4: </a:t>
            </a:r>
            <a:r>
              <a:rPr lang="en-US" sz="2800" b="1" dirty="0" err="1"/>
              <a:t>SpinTronicFactory</a:t>
            </a:r>
            <a:r>
              <a:rPr lang="en-US" sz="2800" b="1" dirty="0"/>
              <a:t> network -- missions</a:t>
            </a:r>
          </a:p>
        </p:txBody>
      </p:sp>
    </p:spTree>
    <p:extLst>
      <p:ext uri="{BB962C8B-B14F-4D97-AF65-F5344CB8AC3E}">
        <p14:creationId xmlns:p14="http://schemas.microsoft.com/office/powerpoint/2010/main" val="330286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6" name="Rectangle 5"/>
          <p:cNvSpPr/>
          <p:nvPr/>
        </p:nvSpPr>
        <p:spPr>
          <a:xfrm>
            <a:off x="76200" y="2737247"/>
            <a:ext cx="9907588" cy="1077218"/>
          </a:xfrm>
          <a:prstGeom prst="rect">
            <a:avLst/>
          </a:prstGeom>
        </p:spPr>
        <p:txBody>
          <a:bodyPr wrap="square">
            <a:spAutoFit/>
          </a:bodyPr>
          <a:lstStyle/>
          <a:p>
            <a:pPr algn="l"/>
            <a:r>
              <a:rPr lang="en-US" sz="3200" b="1" dirty="0">
                <a:solidFill>
                  <a:schemeClr val="tx1"/>
                </a:solidFill>
                <a:effectLst>
                  <a:outerShdw blurRad="38100" dist="38100" dir="2700000" algn="tl">
                    <a:srgbClr val="000000">
                      <a:alpha val="43137"/>
                    </a:srgbClr>
                  </a:outerShdw>
                </a:effectLst>
              </a:rPr>
              <a:t>Task 5.5: Measures for improving the number of 					female scientists within our project</a:t>
            </a:r>
          </a:p>
        </p:txBody>
      </p:sp>
    </p:spTree>
    <p:extLst>
      <p:ext uri="{BB962C8B-B14F-4D97-AF65-F5344CB8AC3E}">
        <p14:creationId xmlns:p14="http://schemas.microsoft.com/office/powerpoint/2010/main" val="463618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T5.5: gender equality</a:t>
            </a:r>
          </a:p>
        </p:txBody>
      </p:sp>
      <p:sp>
        <p:nvSpPr>
          <p:cNvPr id="4" name="ZoneTexte 3"/>
          <p:cNvSpPr txBox="1"/>
          <p:nvPr/>
        </p:nvSpPr>
        <p:spPr>
          <a:xfrm>
            <a:off x="364067" y="1498600"/>
            <a:ext cx="8839200" cy="3693319"/>
          </a:xfrm>
          <a:prstGeom prst="rect">
            <a:avLst/>
          </a:prstGeom>
          <a:noFill/>
        </p:spPr>
        <p:txBody>
          <a:bodyPr wrap="square" rtlCol="0">
            <a:spAutoFit/>
          </a:bodyPr>
          <a:lstStyle/>
          <a:p>
            <a:pPr marL="285750" indent="-285750" algn="l">
              <a:buFont typeface="Wingdings" panose="05000000000000000000" pitchFamily="2" charset="2"/>
              <a:buChar char="q"/>
            </a:pPr>
            <a:r>
              <a:rPr lang="en-US" b="1" dirty="0">
                <a:solidFill>
                  <a:schemeClr val="tx1"/>
                </a:solidFill>
              </a:rPr>
              <a:t>Awareness by project partners</a:t>
            </a:r>
          </a:p>
          <a:p>
            <a:pPr algn="l"/>
            <a:endParaRPr lang="en-US" dirty="0">
              <a:solidFill>
                <a:schemeClr val="tx1"/>
              </a:solidFill>
            </a:endParaRPr>
          </a:p>
          <a:p>
            <a:pPr algn="l"/>
            <a:r>
              <a:rPr lang="en-US" u="sng" dirty="0">
                <a:solidFill>
                  <a:schemeClr val="tx1"/>
                </a:solidFill>
              </a:rPr>
              <a:t>Quote from the kick-off meeting minutes: </a:t>
            </a:r>
          </a:p>
          <a:p>
            <a:pPr algn="l"/>
            <a:endParaRPr lang="en-US" u="sng" dirty="0">
              <a:solidFill>
                <a:schemeClr val="tx1"/>
              </a:solidFill>
            </a:endParaRPr>
          </a:p>
          <a:p>
            <a:pPr algn="l"/>
            <a:r>
              <a:rPr lang="en-US" dirty="0">
                <a:solidFill>
                  <a:schemeClr val="tx1"/>
                </a:solidFill>
              </a:rPr>
              <a:t>“To clarify the status of recruitment and update the webpage, it is best if partners send to the coordination team a biography and the status of the people hired on the project. When recruiting, (Vincent Cros) reminded that improving the gender issues is one of the subtasks in WP5. (Julia </a:t>
            </a:r>
            <a:r>
              <a:rPr lang="en-US" dirty="0" err="1">
                <a:solidFill>
                  <a:schemeClr val="tx1"/>
                </a:solidFill>
              </a:rPr>
              <a:t>Tepel</a:t>
            </a:r>
            <a:r>
              <a:rPr lang="en-US" dirty="0">
                <a:solidFill>
                  <a:schemeClr val="tx1"/>
                </a:solidFill>
              </a:rPr>
              <a:t>) reminds the partners that the recruitment procedures must be transparent and based on merit.”</a:t>
            </a:r>
          </a:p>
          <a:p>
            <a:pPr algn="l"/>
            <a:endParaRPr lang="en-US" dirty="0">
              <a:solidFill>
                <a:schemeClr val="tx1"/>
              </a:solidFill>
            </a:endParaRPr>
          </a:p>
          <a:p>
            <a:pPr algn="l"/>
            <a:endParaRPr lang="en-US" dirty="0">
              <a:solidFill>
                <a:schemeClr val="tx1"/>
              </a:solidFill>
            </a:endParaRPr>
          </a:p>
          <a:p>
            <a:pPr marL="285750" indent="-285750" algn="l">
              <a:buFont typeface="Wingdings" panose="05000000000000000000" pitchFamily="2" charset="2"/>
              <a:buChar char="q"/>
            </a:pPr>
            <a:r>
              <a:rPr lang="en-US" b="1" dirty="0">
                <a:solidFill>
                  <a:schemeClr val="tx1"/>
                </a:solidFill>
              </a:rPr>
              <a:t>Attention to gender equality </a:t>
            </a:r>
            <a:r>
              <a:rPr lang="en-US" dirty="0">
                <a:solidFill>
                  <a:schemeClr val="tx1"/>
                </a:solidFill>
              </a:rPr>
              <a:t>in workshop Scientific Committee and Invited Speakers</a:t>
            </a:r>
            <a:endParaRPr lang="en-GB" dirty="0">
              <a:solidFill>
                <a:schemeClr val="tx1"/>
              </a:solidFill>
            </a:endParaRPr>
          </a:p>
        </p:txBody>
      </p:sp>
    </p:spTree>
    <p:extLst>
      <p:ext uri="{BB962C8B-B14F-4D97-AF65-F5344CB8AC3E}">
        <p14:creationId xmlns:p14="http://schemas.microsoft.com/office/powerpoint/2010/main" val="52835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Outline</a:t>
            </a:r>
          </a:p>
        </p:txBody>
      </p:sp>
      <p:sp>
        <p:nvSpPr>
          <p:cNvPr id="4" name="ZoneTexte 3"/>
          <p:cNvSpPr txBox="1"/>
          <p:nvPr/>
        </p:nvSpPr>
        <p:spPr>
          <a:xfrm>
            <a:off x="-274542" y="481239"/>
            <a:ext cx="10182130" cy="5539978"/>
          </a:xfrm>
          <a:prstGeom prst="rect">
            <a:avLst/>
          </a:prstGeom>
          <a:noFill/>
        </p:spPr>
        <p:txBody>
          <a:bodyPr wrap="square" rtlCol="0">
            <a:spAutoFit/>
          </a:bodyPr>
          <a:lstStyle/>
          <a:p>
            <a:pPr algn="l"/>
            <a:endParaRPr lang="fr-FR" dirty="0">
              <a:solidFill>
                <a:schemeClr val="tx1"/>
              </a:solidFill>
            </a:endParaRPr>
          </a:p>
          <a:p>
            <a:pPr marL="1085850" lvl="1" indent="-342900" algn="l">
              <a:buFont typeface="Wingdings" panose="05000000000000000000" pitchFamily="2" charset="2"/>
              <a:buChar char="q"/>
            </a:pPr>
            <a:endParaRPr lang="en-US" sz="2400" dirty="0">
              <a:solidFill>
                <a:schemeClr val="tx1"/>
              </a:solidFill>
            </a:endParaRPr>
          </a:p>
          <a:p>
            <a:pPr marL="1085850" lvl="1" indent="-342900" algn="l">
              <a:buFont typeface="Wingdings" panose="05000000000000000000" pitchFamily="2" charset="2"/>
              <a:buChar char="q"/>
            </a:pPr>
            <a:r>
              <a:rPr lang="en-US" sz="2400" dirty="0">
                <a:solidFill>
                  <a:schemeClr val="tx1"/>
                </a:solidFill>
              </a:rPr>
              <a:t>Tasks</a:t>
            </a:r>
          </a:p>
          <a:p>
            <a:pPr marL="1085850" lvl="1" indent="-342900" algn="l">
              <a:buFont typeface="Wingdings" panose="05000000000000000000" pitchFamily="2" charset="2"/>
              <a:buChar char="q"/>
            </a:pPr>
            <a:endParaRPr lang="en-US" sz="2400" dirty="0">
              <a:solidFill>
                <a:schemeClr val="tx1"/>
              </a:solidFill>
            </a:endParaRPr>
          </a:p>
          <a:p>
            <a:pPr marL="1485900" lvl="2" indent="-342900" algn="l">
              <a:buFont typeface="Wingdings" panose="05000000000000000000" pitchFamily="2" charset="2"/>
              <a:buChar char="q"/>
            </a:pPr>
            <a:r>
              <a:rPr lang="en-US" sz="2400" dirty="0">
                <a:solidFill>
                  <a:schemeClr val="tx1"/>
                </a:solidFill>
              </a:rPr>
              <a:t>Task 5.1: Project coordination</a:t>
            </a:r>
          </a:p>
          <a:p>
            <a:pPr marL="1485900" lvl="2" indent="-342900" algn="l">
              <a:buFont typeface="Wingdings" panose="05000000000000000000" pitchFamily="2" charset="2"/>
              <a:buChar char="q"/>
            </a:pPr>
            <a:r>
              <a:rPr lang="en-US" sz="2400" dirty="0">
                <a:solidFill>
                  <a:schemeClr val="tx1"/>
                </a:solidFill>
              </a:rPr>
              <a:t>Task 5.2: Project monitoring and risk management</a:t>
            </a:r>
          </a:p>
          <a:p>
            <a:pPr marL="1485900" lvl="2" indent="-342900" algn="l">
              <a:buFont typeface="Wingdings" panose="05000000000000000000" pitchFamily="2" charset="2"/>
              <a:buChar char="q"/>
            </a:pPr>
            <a:r>
              <a:rPr lang="en-US" sz="2400" dirty="0">
                <a:solidFill>
                  <a:schemeClr val="tx1"/>
                </a:solidFill>
              </a:rPr>
              <a:t>Task 5.3: Improving the dissemination of the results and the external communication</a:t>
            </a:r>
          </a:p>
          <a:p>
            <a:pPr marL="1485900" lvl="2" indent="-342900" algn="l">
              <a:buFont typeface="Wingdings" panose="05000000000000000000" pitchFamily="2" charset="2"/>
              <a:buChar char="q"/>
            </a:pPr>
            <a:r>
              <a:rPr lang="en-US" sz="2400" dirty="0">
                <a:solidFill>
                  <a:schemeClr val="tx1"/>
                </a:solidFill>
              </a:rPr>
              <a:t>Task 5.4: Strategy for the exploitation of results</a:t>
            </a:r>
          </a:p>
          <a:p>
            <a:pPr marL="1485900" lvl="2" indent="-342900" algn="l">
              <a:buFont typeface="Wingdings" panose="05000000000000000000" pitchFamily="2" charset="2"/>
              <a:buChar char="q"/>
            </a:pPr>
            <a:r>
              <a:rPr lang="en-US" sz="2400" dirty="0">
                <a:solidFill>
                  <a:schemeClr val="tx1"/>
                </a:solidFill>
              </a:rPr>
              <a:t>Task 5.5: Measures for improving the number of female scientists within our project</a:t>
            </a:r>
          </a:p>
          <a:p>
            <a:pPr marL="1085850" lvl="1" indent="-342900" algn="l">
              <a:buFont typeface="Wingdings" panose="05000000000000000000" pitchFamily="2" charset="2"/>
              <a:buChar char="q"/>
            </a:pPr>
            <a:endParaRPr lang="en-US" sz="2400" dirty="0">
              <a:solidFill>
                <a:schemeClr val="tx1"/>
              </a:solidFill>
            </a:endParaRPr>
          </a:p>
          <a:p>
            <a:pPr marL="1085850" lvl="1" indent="-342900" algn="l">
              <a:buFont typeface="Wingdings" panose="05000000000000000000" pitchFamily="2" charset="2"/>
              <a:buChar char="q"/>
            </a:pPr>
            <a:r>
              <a:rPr lang="en-US" sz="2400" dirty="0">
                <a:solidFill>
                  <a:schemeClr val="tx1"/>
                </a:solidFill>
              </a:rPr>
              <a:t>Milestones</a:t>
            </a:r>
          </a:p>
          <a:p>
            <a:pPr marL="1085850" lvl="1" indent="-342900" algn="l">
              <a:buFont typeface="Wingdings" panose="05000000000000000000" pitchFamily="2" charset="2"/>
              <a:buChar char="q"/>
            </a:pPr>
            <a:r>
              <a:rPr lang="en-US" sz="2400" dirty="0">
                <a:solidFill>
                  <a:schemeClr val="tx1"/>
                </a:solidFill>
              </a:rPr>
              <a:t>Deliverables</a:t>
            </a:r>
          </a:p>
          <a:p>
            <a:pPr marL="1085850" lvl="1" indent="-342900" algn="l">
              <a:buFont typeface="Wingdings" panose="05000000000000000000" pitchFamily="2" charset="2"/>
              <a:buChar char="q"/>
            </a:pPr>
            <a:r>
              <a:rPr lang="en-US" sz="2400" dirty="0">
                <a:solidFill>
                  <a:schemeClr val="tx1"/>
                </a:solidFill>
              </a:rPr>
              <a:t>Further activities</a:t>
            </a:r>
          </a:p>
        </p:txBody>
      </p:sp>
      <p:pic>
        <p:nvPicPr>
          <p:cNvPr id="5"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356" y="4315296"/>
            <a:ext cx="1505977" cy="1505977"/>
          </a:xfrm>
          <a:prstGeom prst="rect">
            <a:avLst/>
          </a:prstGeom>
        </p:spPr>
      </p:pic>
    </p:spTree>
    <p:extLst>
      <p:ext uri="{BB962C8B-B14F-4D97-AF65-F5344CB8AC3E}">
        <p14:creationId xmlns:p14="http://schemas.microsoft.com/office/powerpoint/2010/main" val="3794551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Milestones</a:t>
            </a:r>
          </a:p>
        </p:txBody>
      </p:sp>
      <p:graphicFrame>
        <p:nvGraphicFramePr>
          <p:cNvPr id="6" name="Tableau 5"/>
          <p:cNvGraphicFramePr>
            <a:graphicFrameLocks noGrp="1"/>
          </p:cNvGraphicFramePr>
          <p:nvPr>
            <p:extLst>
              <p:ext uri="{D42A27DB-BD31-4B8C-83A1-F6EECF244321}">
                <p14:modId xmlns:p14="http://schemas.microsoft.com/office/powerpoint/2010/main" val="999837956"/>
              </p:ext>
            </p:extLst>
          </p:nvPr>
        </p:nvGraphicFramePr>
        <p:xfrm>
          <a:off x="101311" y="1139179"/>
          <a:ext cx="9641023" cy="3155964"/>
        </p:xfrm>
        <a:graphic>
          <a:graphicData uri="http://schemas.openxmlformats.org/drawingml/2006/table">
            <a:tbl>
              <a:tblPr firstRow="1" bandRow="1">
                <a:tableStyleId>{5C22544A-7EE6-4342-B048-85BDC9FD1C3A}</a:tableStyleId>
              </a:tblPr>
              <a:tblGrid>
                <a:gridCol w="2020944">
                  <a:extLst>
                    <a:ext uri="{9D8B030D-6E8A-4147-A177-3AD203B41FA5}">
                      <a16:colId xmlns:a16="http://schemas.microsoft.com/office/drawing/2014/main" val="20000"/>
                    </a:ext>
                  </a:extLst>
                </a:gridCol>
                <a:gridCol w="1557247">
                  <a:extLst>
                    <a:ext uri="{9D8B030D-6E8A-4147-A177-3AD203B41FA5}">
                      <a16:colId xmlns:a16="http://schemas.microsoft.com/office/drawing/2014/main" val="20001"/>
                    </a:ext>
                  </a:extLst>
                </a:gridCol>
                <a:gridCol w="1557247">
                  <a:extLst>
                    <a:ext uri="{9D8B030D-6E8A-4147-A177-3AD203B41FA5}">
                      <a16:colId xmlns:a16="http://schemas.microsoft.com/office/drawing/2014/main" val="20002"/>
                    </a:ext>
                  </a:extLst>
                </a:gridCol>
                <a:gridCol w="2484641">
                  <a:extLst>
                    <a:ext uri="{9D8B030D-6E8A-4147-A177-3AD203B41FA5}">
                      <a16:colId xmlns:a16="http://schemas.microsoft.com/office/drawing/2014/main" val="20003"/>
                    </a:ext>
                  </a:extLst>
                </a:gridCol>
                <a:gridCol w="2020944">
                  <a:extLst>
                    <a:ext uri="{9D8B030D-6E8A-4147-A177-3AD203B41FA5}">
                      <a16:colId xmlns:a16="http://schemas.microsoft.com/office/drawing/2014/main" val="20004"/>
                    </a:ext>
                  </a:extLst>
                </a:gridCol>
              </a:tblGrid>
              <a:tr h="403734">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MS number</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Due date</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Lead Beneficiary</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Name</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Means of verification</a:t>
                      </a:r>
                    </a:p>
                  </a:txBody>
                  <a:tcPr>
                    <a:solidFill>
                      <a:schemeClr val="accent6">
                        <a:lumMod val="40000"/>
                        <a:lumOff val="60000"/>
                      </a:schemeClr>
                    </a:solidFill>
                  </a:tcPr>
                </a:tc>
                <a:extLst>
                  <a:ext uri="{0D108BD9-81ED-4DB2-BD59-A6C34878D82A}">
                    <a16:rowId xmlns:a16="http://schemas.microsoft.com/office/drawing/2014/main" val="10000"/>
                  </a:ext>
                </a:extLst>
              </a:tr>
              <a:tr h="1288422">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Milestone 10</a:t>
                      </a:r>
                    </a:p>
                  </a:txBody>
                  <a:tcPr anchor="ctr">
                    <a:solidFill>
                      <a:schemeClr val="accent6">
                        <a:lumMod val="20000"/>
                        <a:lumOff val="8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Month 2</a:t>
                      </a:r>
                    </a:p>
                  </a:txBody>
                  <a:tcPr anchor="ctr">
                    <a:solidFill>
                      <a:schemeClr val="accent6">
                        <a:lumMod val="20000"/>
                        <a:lumOff val="8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CNRS</a:t>
                      </a:r>
                    </a:p>
                  </a:txBody>
                  <a:tcPr anchor="ctr">
                    <a:solidFill>
                      <a:schemeClr val="accent6">
                        <a:lumMod val="20000"/>
                        <a:lumOff val="80000"/>
                      </a:schemeClr>
                    </a:solidFill>
                  </a:tcPr>
                </a:tc>
                <a:tc>
                  <a:txBody>
                    <a:bodyPr/>
                    <a:lstStyle/>
                    <a:p>
                      <a:pPr marL="0" algn="l" defTabSz="914400" rtl="0" eaLnBrk="1" fontAlgn="b" latinLnBrk="0" hangingPunct="1"/>
                      <a:r>
                        <a:rPr lang="en-GB" sz="1600" b="1" i="0" u="none" strike="noStrike" kern="1200" dirty="0">
                          <a:solidFill>
                            <a:srgbClr val="000000"/>
                          </a:solidFill>
                          <a:effectLst/>
                          <a:latin typeface="Arial"/>
                          <a:ea typeface="+mn-ea"/>
                          <a:cs typeface="+mn-cs"/>
                        </a:rPr>
                        <a:t>Kick-off meeting and set up of means for dissemination and results exploitation</a:t>
                      </a:r>
                    </a:p>
                  </a:txBody>
                  <a:tcPr anchor="ctr">
                    <a:solidFill>
                      <a:schemeClr val="accent6">
                        <a:lumMod val="20000"/>
                        <a:lumOff val="80000"/>
                      </a:schemeClr>
                    </a:solidFill>
                  </a:tcPr>
                </a:tc>
                <a:tc>
                  <a:txBody>
                    <a:bodyPr/>
                    <a:lstStyle/>
                    <a:p>
                      <a:pPr marL="0" algn="l" defTabSz="914400" rtl="0" eaLnBrk="1" fontAlgn="b" latinLnBrk="0" hangingPunct="1"/>
                      <a:r>
                        <a:rPr lang="en-GB" sz="1600" b="1" i="0" u="none" strike="noStrike" kern="1200" dirty="0">
                          <a:solidFill>
                            <a:srgbClr val="000000"/>
                          </a:solidFill>
                          <a:effectLst/>
                          <a:latin typeface="Arial"/>
                          <a:ea typeface="+mn-ea"/>
                          <a:cs typeface="+mn-cs"/>
                        </a:rPr>
                        <a:t>Kick-off meeting organised and minutes of meeting available</a:t>
                      </a:r>
                    </a:p>
                  </a:txBody>
                  <a:tcPr anchor="ctr">
                    <a:solidFill>
                      <a:schemeClr val="accent6">
                        <a:lumMod val="20000"/>
                        <a:lumOff val="80000"/>
                      </a:schemeClr>
                    </a:solidFill>
                  </a:tcPr>
                </a:tc>
                <a:extLst>
                  <a:ext uri="{0D108BD9-81ED-4DB2-BD59-A6C34878D82A}">
                    <a16:rowId xmlns:a16="http://schemas.microsoft.com/office/drawing/2014/main" val="10001"/>
                  </a:ext>
                </a:extLst>
              </a:tr>
              <a:tr h="1288422">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Milestone 11</a:t>
                      </a:r>
                    </a:p>
                  </a:txBody>
                  <a:tcPr anchor="ctr">
                    <a:solidFill>
                      <a:schemeClr val="accent6">
                        <a:lumMod val="20000"/>
                        <a:lumOff val="8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Month 24</a:t>
                      </a:r>
                    </a:p>
                  </a:txBody>
                  <a:tcPr anchor="ctr">
                    <a:solidFill>
                      <a:schemeClr val="accent6">
                        <a:lumMod val="20000"/>
                        <a:lumOff val="8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CNRS</a:t>
                      </a:r>
                    </a:p>
                  </a:txBody>
                  <a:tcPr anchor="ctr">
                    <a:solidFill>
                      <a:schemeClr val="accent6">
                        <a:lumMod val="20000"/>
                        <a:lumOff val="80000"/>
                      </a:schemeClr>
                    </a:solidFill>
                  </a:tcPr>
                </a:tc>
                <a:tc>
                  <a:txBody>
                    <a:bodyPr/>
                    <a:lstStyle/>
                    <a:p>
                      <a:pPr marL="0" algn="l" defTabSz="914400" rtl="0" eaLnBrk="1" fontAlgn="b" latinLnBrk="0" hangingPunct="1"/>
                      <a:r>
                        <a:rPr lang="en-GB" sz="1600" b="1" i="0" u="none" strike="noStrike" kern="1200" dirty="0">
                          <a:solidFill>
                            <a:srgbClr val="000000"/>
                          </a:solidFill>
                          <a:effectLst/>
                          <a:latin typeface="Arial"/>
                          <a:ea typeface="+mn-ea"/>
                          <a:cs typeface="+mn-cs"/>
                        </a:rPr>
                        <a:t>Workshop organisation</a:t>
                      </a:r>
                    </a:p>
                  </a:txBody>
                  <a:tcPr anchor="ctr">
                    <a:solidFill>
                      <a:schemeClr val="accent6">
                        <a:lumMod val="20000"/>
                        <a:lumOff val="80000"/>
                      </a:schemeClr>
                    </a:solidFill>
                  </a:tcPr>
                </a:tc>
                <a:tc>
                  <a:txBody>
                    <a:bodyPr/>
                    <a:lstStyle/>
                    <a:p>
                      <a:pPr marL="0" algn="l" defTabSz="914400" rtl="0" eaLnBrk="1" fontAlgn="b" latinLnBrk="0" hangingPunct="1"/>
                      <a:r>
                        <a:rPr lang="en-GB" sz="1600" b="1" i="0" u="none" strike="noStrike" kern="1200" dirty="0">
                          <a:solidFill>
                            <a:srgbClr val="000000"/>
                          </a:solidFill>
                          <a:effectLst/>
                          <a:latin typeface="+mn-lt"/>
                          <a:ea typeface="+mn-ea"/>
                          <a:cs typeface="+mn-cs"/>
                        </a:rPr>
                        <a:t>Workshop booklet</a:t>
                      </a:r>
                    </a:p>
                    <a:p>
                      <a:pPr marL="0" algn="l" defTabSz="914400" rtl="0" eaLnBrk="1" fontAlgn="b" latinLnBrk="0" hangingPunct="1"/>
                      <a:r>
                        <a:rPr lang="en-GB" sz="1600" b="1" i="0" u="none" strike="noStrike" kern="1200" dirty="0">
                          <a:solidFill>
                            <a:srgbClr val="000000"/>
                          </a:solidFill>
                          <a:effectLst/>
                          <a:latin typeface="+mn-lt"/>
                          <a:ea typeface="+mn-ea"/>
                          <a:cs typeface="+mn-cs"/>
                        </a:rPr>
                        <a:t>available</a:t>
                      </a:r>
                      <a:endParaRPr lang="en-GB" sz="1600" b="1" i="0" u="none" strike="noStrike" kern="1200" dirty="0">
                        <a:solidFill>
                          <a:srgbClr val="000000"/>
                        </a:solidFill>
                        <a:effectLst/>
                        <a:latin typeface="Arial"/>
                        <a:ea typeface="+mn-ea"/>
                        <a:cs typeface="+mn-cs"/>
                      </a:endParaRPr>
                    </a:p>
                  </a:txBody>
                  <a:tcPr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0511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Milestones</a:t>
            </a:r>
          </a:p>
        </p:txBody>
      </p:sp>
      <p:pic>
        <p:nvPicPr>
          <p:cNvPr id="4" name="Picture 1" descr="C:\Users\Benoît PILORGET\Desktop\MAGicSky\Meetings\Kickoff meeting\Photos\P1090398_1.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1607" b="29282"/>
          <a:stretch/>
        </p:blipFill>
        <p:spPr bwMode="auto">
          <a:xfrm>
            <a:off x="354787" y="1644690"/>
            <a:ext cx="8377698" cy="308577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54787" y="721360"/>
            <a:ext cx="8981440" cy="923330"/>
          </a:xfrm>
          <a:prstGeom prst="rect">
            <a:avLst/>
          </a:prstGeom>
          <a:noFill/>
        </p:spPr>
        <p:txBody>
          <a:bodyPr wrap="square" rtlCol="0">
            <a:spAutoFit/>
          </a:bodyPr>
          <a:lstStyle/>
          <a:p>
            <a:pPr marL="285750" indent="-285750" algn="l">
              <a:buFont typeface="Wingdings" panose="05000000000000000000" pitchFamily="2" charset="2"/>
              <a:buChar char="q"/>
            </a:pPr>
            <a:r>
              <a:rPr lang="en-GB" b="1" dirty="0">
                <a:solidFill>
                  <a:schemeClr val="tx1"/>
                </a:solidFill>
              </a:rPr>
              <a:t>Milestone 10</a:t>
            </a:r>
            <a:r>
              <a:rPr lang="en-GB" dirty="0">
                <a:solidFill>
                  <a:schemeClr val="tx1"/>
                </a:solidFill>
              </a:rPr>
              <a:t>: Kick-off meeting organised in Massy, on the 28-29 September 2015</a:t>
            </a:r>
          </a:p>
          <a:p>
            <a:pPr marL="1028700" lvl="1" algn="l">
              <a:buFont typeface="Wingdings" panose="05000000000000000000" pitchFamily="2" charset="2"/>
              <a:buChar char="§"/>
            </a:pPr>
            <a:r>
              <a:rPr lang="en-GB" dirty="0">
                <a:solidFill>
                  <a:schemeClr val="tx1"/>
                </a:solidFill>
              </a:rPr>
              <a:t>Web article published on the project website </a:t>
            </a:r>
            <a:r>
              <a:rPr lang="en-GB" dirty="0">
                <a:solidFill>
                  <a:schemeClr val="tx1"/>
                </a:solidFill>
                <a:hlinkClick r:id="rId4"/>
              </a:rPr>
              <a:t>on the 27-10-2015</a:t>
            </a:r>
            <a:endParaRPr lang="en-GB" dirty="0">
              <a:solidFill>
                <a:schemeClr val="tx1"/>
              </a:solidFill>
            </a:endParaRPr>
          </a:p>
          <a:p>
            <a:pPr marL="1028700" lvl="1" algn="l">
              <a:buFont typeface="Wingdings" panose="05000000000000000000" pitchFamily="2" charset="2"/>
              <a:buChar char="§"/>
            </a:pPr>
            <a:r>
              <a:rPr lang="en-GB" dirty="0">
                <a:solidFill>
                  <a:schemeClr val="tx1"/>
                </a:solidFill>
              </a:rPr>
              <a:t>Minutes of the meeting were sent to the Project Officer on the 04-11-2015</a:t>
            </a:r>
          </a:p>
        </p:txBody>
      </p:sp>
      <p:sp>
        <p:nvSpPr>
          <p:cNvPr id="7" name="ZoneTexte 6"/>
          <p:cNvSpPr txBox="1"/>
          <p:nvPr/>
        </p:nvSpPr>
        <p:spPr>
          <a:xfrm rot="20173072">
            <a:off x="1165812" y="1243884"/>
            <a:ext cx="7582911" cy="2646878"/>
          </a:xfrm>
          <a:prstGeom prst="rect">
            <a:avLst/>
          </a:prstGeom>
          <a:noFill/>
        </p:spPr>
        <p:txBody>
          <a:bodyPr wrap="square" rtlCol="0">
            <a:spAutoFit/>
          </a:bodyPr>
          <a:lstStyle/>
          <a:p>
            <a:pPr algn="l"/>
            <a:r>
              <a:rPr lang="en-US" sz="16600" dirty="0">
                <a:solidFill>
                  <a:srgbClr val="FF0000"/>
                </a:solidFill>
                <a:latin typeface="Stencil" pitchFamily="82" charset="0"/>
              </a:rPr>
              <a:t>[</a:t>
            </a:r>
            <a:r>
              <a:rPr lang="en-US" sz="11500" dirty="0">
                <a:solidFill>
                  <a:srgbClr val="FF0000"/>
                </a:solidFill>
                <a:latin typeface="Stencil" pitchFamily="82" charset="0"/>
              </a:rPr>
              <a:t>DONE</a:t>
            </a:r>
            <a:r>
              <a:rPr lang="en-US" sz="16600" dirty="0">
                <a:solidFill>
                  <a:srgbClr val="FF0000"/>
                </a:solidFill>
                <a:latin typeface="Stencil" pitchFamily="82" charset="0"/>
              </a:rPr>
              <a:t>]</a:t>
            </a:r>
          </a:p>
        </p:txBody>
      </p:sp>
      <p:sp>
        <p:nvSpPr>
          <p:cNvPr id="8" name="ZoneTexte 7"/>
          <p:cNvSpPr txBox="1"/>
          <p:nvPr/>
        </p:nvSpPr>
        <p:spPr>
          <a:xfrm>
            <a:off x="354787" y="5008219"/>
            <a:ext cx="8910320" cy="1200329"/>
          </a:xfrm>
          <a:prstGeom prst="rect">
            <a:avLst/>
          </a:prstGeom>
          <a:noFill/>
        </p:spPr>
        <p:txBody>
          <a:bodyPr wrap="square" rtlCol="0">
            <a:spAutoFit/>
          </a:bodyPr>
          <a:lstStyle/>
          <a:p>
            <a:pPr marL="285750" indent="-285750" algn="l">
              <a:buFont typeface="Wingdings" panose="05000000000000000000" pitchFamily="2" charset="2"/>
              <a:buChar char="q"/>
            </a:pPr>
            <a:r>
              <a:rPr lang="en-GB" b="1" dirty="0">
                <a:solidFill>
                  <a:schemeClr val="tx1"/>
                </a:solidFill>
              </a:rPr>
              <a:t>Milestone 11</a:t>
            </a:r>
            <a:r>
              <a:rPr lang="en-GB" dirty="0">
                <a:solidFill>
                  <a:schemeClr val="tx1"/>
                </a:solidFill>
              </a:rPr>
              <a:t>: SKYMAG 2 workshop will take place in Paris on the 2-5 May 2017</a:t>
            </a:r>
          </a:p>
          <a:p>
            <a:pPr marL="1028700" lvl="1" algn="l">
              <a:buFont typeface="Wingdings" panose="05000000000000000000" pitchFamily="2" charset="2"/>
              <a:buChar char="§"/>
            </a:pPr>
            <a:r>
              <a:rPr lang="en-GB" dirty="0">
                <a:solidFill>
                  <a:schemeClr val="tx1"/>
                </a:solidFill>
              </a:rPr>
              <a:t>Venue booked</a:t>
            </a:r>
          </a:p>
          <a:p>
            <a:pPr marL="1028700" lvl="1" algn="l">
              <a:buFont typeface="Wingdings" panose="05000000000000000000" pitchFamily="2" charset="2"/>
              <a:buChar char="§"/>
            </a:pPr>
            <a:r>
              <a:rPr lang="en-GB" dirty="0">
                <a:solidFill>
                  <a:schemeClr val="tx1"/>
                </a:solidFill>
              </a:rPr>
              <a:t>First communication actions were taken: web article and tweet written, 									   	   project participants warned</a:t>
            </a:r>
          </a:p>
        </p:txBody>
      </p:sp>
    </p:spTree>
    <p:extLst>
      <p:ext uri="{BB962C8B-B14F-4D97-AF65-F5344CB8AC3E}">
        <p14:creationId xmlns:p14="http://schemas.microsoft.com/office/powerpoint/2010/main" val="2569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Deliverables</a:t>
            </a:r>
          </a:p>
        </p:txBody>
      </p:sp>
      <p:graphicFrame>
        <p:nvGraphicFramePr>
          <p:cNvPr id="4" name="Tableau 3"/>
          <p:cNvGraphicFramePr>
            <a:graphicFrameLocks noGrp="1"/>
          </p:cNvGraphicFramePr>
          <p:nvPr>
            <p:extLst>
              <p:ext uri="{D42A27DB-BD31-4B8C-83A1-F6EECF244321}">
                <p14:modId xmlns:p14="http://schemas.microsoft.com/office/powerpoint/2010/main" val="4186760056"/>
              </p:ext>
            </p:extLst>
          </p:nvPr>
        </p:nvGraphicFramePr>
        <p:xfrm>
          <a:off x="231141" y="799117"/>
          <a:ext cx="9244782" cy="4596478"/>
        </p:xfrm>
        <a:graphic>
          <a:graphicData uri="http://schemas.openxmlformats.org/drawingml/2006/table">
            <a:tbl>
              <a:tblPr firstRow="1" bandRow="1">
                <a:tableStyleId>{5C22544A-7EE6-4342-B048-85BDC9FD1C3A}</a:tableStyleId>
              </a:tblPr>
              <a:tblGrid>
                <a:gridCol w="1654809">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2238375">
                  <a:extLst>
                    <a:ext uri="{9D8B030D-6E8A-4147-A177-3AD203B41FA5}">
                      <a16:colId xmlns:a16="http://schemas.microsoft.com/office/drawing/2014/main" val="20003"/>
                    </a:ext>
                  </a:extLst>
                </a:gridCol>
                <a:gridCol w="1379673">
                  <a:extLst>
                    <a:ext uri="{9D8B030D-6E8A-4147-A177-3AD203B41FA5}">
                      <a16:colId xmlns:a16="http://schemas.microsoft.com/office/drawing/2014/main" val="20004"/>
                    </a:ext>
                  </a:extLst>
                </a:gridCol>
              </a:tblGrid>
              <a:tr h="477931">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Deliverable number</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Deliverable title</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Type</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Dissemination level</a:t>
                      </a:r>
                    </a:p>
                  </a:txBody>
                  <a:tcPr>
                    <a:solidFill>
                      <a:schemeClr val="accent6">
                        <a:lumMod val="40000"/>
                        <a:lumOff val="60000"/>
                      </a:schemeClr>
                    </a:solidFill>
                  </a:tcPr>
                </a:tc>
                <a:tc>
                  <a:txBody>
                    <a:bodyPr/>
                    <a:lstStyle/>
                    <a:p>
                      <a:pPr marL="0" algn="ctr" defTabSz="914400" rtl="0" eaLnBrk="1" fontAlgn="b" latinLnBrk="0" hangingPunct="1"/>
                      <a:r>
                        <a:rPr lang="en-GB" sz="1600" b="1" i="0" u="none" strike="noStrike" kern="1200" dirty="0">
                          <a:solidFill>
                            <a:srgbClr val="000000"/>
                          </a:solidFill>
                          <a:effectLst/>
                          <a:latin typeface="Arial"/>
                          <a:ea typeface="+mn-ea"/>
                          <a:cs typeface="+mn-cs"/>
                        </a:rPr>
                        <a:t>Due date</a:t>
                      </a:r>
                    </a:p>
                  </a:txBody>
                  <a:tcPr>
                    <a:solidFill>
                      <a:schemeClr val="accent6">
                        <a:lumMod val="40000"/>
                        <a:lumOff val="60000"/>
                      </a:schemeClr>
                    </a:solidFill>
                  </a:tcPr>
                </a:tc>
                <a:extLst>
                  <a:ext uri="{0D108BD9-81ED-4DB2-BD59-A6C34878D82A}">
                    <a16:rowId xmlns:a16="http://schemas.microsoft.com/office/drawing/2014/main" val="10000"/>
                  </a:ext>
                </a:extLst>
              </a:tr>
              <a:tr h="618838">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D5.1</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Project website</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Websites, patents filling etc.</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Public</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2</a:t>
                      </a:r>
                    </a:p>
                  </a:txBody>
                  <a:tcPr anchor="ctr">
                    <a:solidFill>
                      <a:schemeClr val="accent6">
                        <a:lumMod val="20000"/>
                        <a:lumOff val="80000"/>
                      </a:schemeClr>
                    </a:solidFill>
                  </a:tcPr>
                </a:tc>
                <a:extLst>
                  <a:ext uri="{0D108BD9-81ED-4DB2-BD59-A6C34878D82A}">
                    <a16:rowId xmlns:a16="http://schemas.microsoft.com/office/drawing/2014/main" val="10001"/>
                  </a:ext>
                </a:extLst>
              </a:tr>
              <a:tr h="714373">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D5.2</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Establishment of data management plan</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Report</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Confidential</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6</a:t>
                      </a:r>
                    </a:p>
                  </a:txBody>
                  <a:tcPr anchor="ctr">
                    <a:solidFill>
                      <a:schemeClr val="accent6">
                        <a:lumMod val="20000"/>
                        <a:lumOff val="80000"/>
                      </a:schemeClr>
                    </a:solidFill>
                  </a:tcPr>
                </a:tc>
                <a:extLst>
                  <a:ext uri="{0D108BD9-81ED-4DB2-BD59-A6C34878D82A}">
                    <a16:rowId xmlns:a16="http://schemas.microsoft.com/office/drawing/2014/main" val="10002"/>
                  </a:ext>
                </a:extLst>
              </a:tr>
              <a:tr h="695327">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D5.3</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Hosting Check RP1</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Other</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Confidential</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15</a:t>
                      </a:r>
                    </a:p>
                  </a:txBody>
                  <a:tcPr anchor="ctr">
                    <a:solidFill>
                      <a:schemeClr val="accent6">
                        <a:lumMod val="20000"/>
                        <a:lumOff val="80000"/>
                      </a:schemeClr>
                    </a:solidFill>
                  </a:tcPr>
                </a:tc>
                <a:extLst>
                  <a:ext uri="{0D108BD9-81ED-4DB2-BD59-A6C34878D82A}">
                    <a16:rowId xmlns:a16="http://schemas.microsoft.com/office/drawing/2014/main" val="10003"/>
                  </a:ext>
                </a:extLst>
              </a:tr>
              <a:tr h="698500">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D5.4</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Minutes of the consortium workshop</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Report</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Confidential</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30</a:t>
                      </a:r>
                    </a:p>
                  </a:txBody>
                  <a:tcPr anchor="ctr">
                    <a:solidFill>
                      <a:schemeClr val="accent6">
                        <a:lumMod val="20000"/>
                        <a:lumOff val="80000"/>
                      </a:schemeClr>
                    </a:solidFill>
                  </a:tcPr>
                </a:tc>
                <a:extLst>
                  <a:ext uri="{0D108BD9-81ED-4DB2-BD59-A6C34878D82A}">
                    <a16:rowId xmlns:a16="http://schemas.microsoft.com/office/drawing/2014/main" val="10004"/>
                  </a:ext>
                </a:extLst>
              </a:tr>
              <a:tr h="596900">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D5.5</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Final plan for dissemination and exploitation of results</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Report</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Confidential</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36</a:t>
                      </a:r>
                    </a:p>
                  </a:txBody>
                  <a:tcPr anchor="ctr">
                    <a:solidFill>
                      <a:schemeClr val="accent6">
                        <a:lumMod val="20000"/>
                        <a:lumOff val="80000"/>
                      </a:schemeClr>
                    </a:solidFill>
                  </a:tcPr>
                </a:tc>
                <a:extLst>
                  <a:ext uri="{0D108BD9-81ED-4DB2-BD59-A6C34878D82A}">
                    <a16:rowId xmlns:a16="http://schemas.microsoft.com/office/drawing/2014/main" val="10005"/>
                  </a:ext>
                </a:extLst>
              </a:tr>
              <a:tr h="558800">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D5.6</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Hosting Check RP2</a:t>
                      </a:r>
                    </a:p>
                  </a:txBody>
                  <a:tcPr anchor="ctr">
                    <a:solidFill>
                      <a:schemeClr val="accent6">
                        <a:lumMod val="20000"/>
                        <a:lumOff val="80000"/>
                      </a:schemeClr>
                    </a:solidFill>
                  </a:tcPr>
                </a:tc>
                <a:tc>
                  <a:txBody>
                    <a:bodyPr/>
                    <a:lstStyle/>
                    <a:p>
                      <a:pPr marL="0" algn="ctr" defTabSz="914400" rtl="0" eaLnBrk="1" fontAlgn="b" latinLnBrk="0" hangingPunct="1"/>
                      <a:r>
                        <a:rPr lang="en-GB" sz="1400" b="1" i="0" u="none" strike="noStrike" kern="1200" dirty="0">
                          <a:solidFill>
                            <a:srgbClr val="000000"/>
                          </a:solidFill>
                          <a:effectLst/>
                          <a:latin typeface="Arial"/>
                          <a:ea typeface="+mn-ea"/>
                          <a:cs typeface="+mn-cs"/>
                        </a:rPr>
                        <a:t>Other</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Confidential</a:t>
                      </a:r>
                    </a:p>
                  </a:txBody>
                  <a:tcPr anchor="ctr">
                    <a:solidFill>
                      <a:schemeClr val="accent6">
                        <a:lumMod val="20000"/>
                        <a:lumOff val="80000"/>
                      </a:schemeClr>
                    </a:solidFill>
                  </a:tcPr>
                </a:tc>
                <a:tc>
                  <a:txBody>
                    <a:bodyPr/>
                    <a:lstStyle/>
                    <a:p>
                      <a:pPr marL="0" algn="l" defTabSz="914400" rtl="0" eaLnBrk="1" fontAlgn="b" latinLnBrk="0" hangingPunct="1"/>
                      <a:r>
                        <a:rPr lang="en-GB" sz="1400" b="1" i="0" u="none" strike="noStrike" kern="1200" dirty="0">
                          <a:solidFill>
                            <a:srgbClr val="000000"/>
                          </a:solidFill>
                          <a:effectLst/>
                          <a:latin typeface="Arial"/>
                          <a:ea typeface="+mn-ea"/>
                          <a:cs typeface="+mn-cs"/>
                        </a:rPr>
                        <a:t>36</a:t>
                      </a:r>
                    </a:p>
                  </a:txBody>
                  <a:tcPr anchor="ctr">
                    <a:solidFill>
                      <a:schemeClr val="accent6">
                        <a:lumMod val="20000"/>
                        <a:lumOff val="80000"/>
                      </a:schemeClr>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2147316" y="5715133"/>
            <a:ext cx="2172390" cy="369332"/>
          </a:xfrm>
          <a:prstGeom prst="rect">
            <a:avLst/>
          </a:prstGeom>
        </p:spPr>
        <p:txBody>
          <a:bodyPr wrap="none">
            <a:spAutoFit/>
          </a:bodyPr>
          <a:lstStyle/>
          <a:p>
            <a:pPr algn="ctr" defTabSz="914400" eaLnBrk="1" fontAlgn="b" hangingPunct="1"/>
            <a:r>
              <a:rPr lang="en-GB" b="1" dirty="0">
                <a:solidFill>
                  <a:srgbClr val="000000"/>
                </a:solidFill>
                <a:latin typeface="Arial"/>
              </a:rPr>
              <a:t>Lead Beneficiary: </a:t>
            </a:r>
          </a:p>
        </p:txBody>
      </p:sp>
      <p:pic>
        <p:nvPicPr>
          <p:cNvPr id="7"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9706" y="5482720"/>
            <a:ext cx="784655" cy="784655"/>
          </a:xfrm>
          <a:prstGeom prst="rect">
            <a:avLst/>
          </a:prstGeom>
        </p:spPr>
      </p:pic>
    </p:spTree>
    <p:extLst>
      <p:ext uri="{BB962C8B-B14F-4D97-AF65-F5344CB8AC3E}">
        <p14:creationId xmlns:p14="http://schemas.microsoft.com/office/powerpoint/2010/main" val="142613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Deliverables</a:t>
            </a:r>
          </a:p>
        </p:txBody>
      </p:sp>
      <p:sp>
        <p:nvSpPr>
          <p:cNvPr id="4" name="ZoneTexte 3"/>
          <p:cNvSpPr txBox="1"/>
          <p:nvPr/>
        </p:nvSpPr>
        <p:spPr>
          <a:xfrm>
            <a:off x="228600" y="663834"/>
            <a:ext cx="7934325" cy="3724096"/>
          </a:xfrm>
          <a:prstGeom prst="rect">
            <a:avLst/>
          </a:prstGeom>
          <a:noFill/>
        </p:spPr>
        <p:txBody>
          <a:bodyPr wrap="square" rtlCol="0">
            <a:spAutoFit/>
          </a:bodyPr>
          <a:lstStyle/>
          <a:p>
            <a:pPr marL="285750" indent="-285750" algn="l">
              <a:buFont typeface="Wingdings" panose="05000000000000000000" pitchFamily="2" charset="2"/>
              <a:buChar char="q"/>
            </a:pPr>
            <a:r>
              <a:rPr lang="en-GB" b="1" dirty="0">
                <a:solidFill>
                  <a:schemeClr val="tx1"/>
                </a:solidFill>
              </a:rPr>
              <a:t>D5.1: Project Website, Month 2</a:t>
            </a:r>
          </a:p>
          <a:p>
            <a:pPr marL="285750" indent="-285750" algn="l">
              <a:buFont typeface="Wingdings" panose="05000000000000000000" pitchFamily="2" charset="2"/>
              <a:buChar char="q"/>
            </a:pPr>
            <a:endParaRPr lang="en-GB" sz="1600" dirty="0">
              <a:solidFill>
                <a:schemeClr val="tx1"/>
              </a:solidFill>
            </a:endParaRPr>
          </a:p>
          <a:p>
            <a:pPr algn="l"/>
            <a:r>
              <a:rPr lang="en-GB" sz="1600" dirty="0">
                <a:solidFill>
                  <a:schemeClr val="tx1"/>
                </a:solidFill>
              </a:rPr>
              <a:t>		</a:t>
            </a:r>
            <a:r>
              <a:rPr lang="en-GB" sz="2800" dirty="0">
                <a:solidFill>
                  <a:schemeClr val="tx1"/>
                </a:solidFill>
                <a:hlinkClick r:id="rId3"/>
              </a:rPr>
              <a:t>http://magicsky-fet.eu</a:t>
            </a:r>
            <a:endParaRPr lang="en-GB" sz="2800" dirty="0">
              <a:solidFill>
                <a:schemeClr val="tx1"/>
              </a:solidFill>
            </a:endParaRPr>
          </a:p>
          <a:p>
            <a:pPr algn="l"/>
            <a:endParaRPr lang="en-GB" sz="1600" dirty="0">
              <a:solidFill>
                <a:schemeClr val="tx1"/>
              </a:solidFill>
            </a:endParaRPr>
          </a:p>
          <a:p>
            <a:pPr marL="285750" indent="-285750" algn="l">
              <a:buFont typeface="Wingdings" panose="05000000000000000000" pitchFamily="2" charset="2"/>
              <a:buChar char="§"/>
            </a:pPr>
            <a:endParaRPr lang="en-GB" sz="1600"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p:txBody>
      </p:sp>
      <p:pic>
        <p:nvPicPr>
          <p:cNvPr id="3074" name="Picture 2" descr="C:\Users\Benoît PILORGET\Desktop\MAGicSky\MAGicSky-screencapture-RP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381" y="2064499"/>
            <a:ext cx="7572094" cy="40800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05174" y="663834"/>
            <a:ext cx="8284599" cy="1323439"/>
          </a:xfrm>
          <a:prstGeom prst="rect">
            <a:avLst/>
          </a:prstGeom>
        </p:spPr>
        <p:txBody>
          <a:bodyPr wrap="square">
            <a:spAutoFit/>
          </a:bodyPr>
          <a:lstStyle/>
          <a:p>
            <a:pPr marL="285750" indent="-285750" algn="ctr">
              <a:buFont typeface="Wingdings" panose="05000000000000000000" pitchFamily="2" charset="2"/>
              <a:buChar char="§"/>
            </a:pPr>
            <a:r>
              <a:rPr lang="en-GB" sz="1600" dirty="0">
                <a:solidFill>
                  <a:schemeClr val="tx1"/>
                </a:solidFill>
              </a:rPr>
              <a:t>Domain names bought</a:t>
            </a:r>
          </a:p>
          <a:p>
            <a:pPr marL="285750" lvl="1" algn="ctr">
              <a:buFont typeface="Wingdings" panose="05000000000000000000" pitchFamily="2" charset="2"/>
              <a:buChar char="§"/>
            </a:pPr>
            <a:r>
              <a:rPr lang="en-GB" sz="1600" dirty="0">
                <a:solidFill>
                  <a:schemeClr val="tx1"/>
                </a:solidFill>
              </a:rPr>
              <a:t>Developed by CNRS IT service</a:t>
            </a:r>
          </a:p>
          <a:p>
            <a:pPr marL="285750" lvl="1" algn="ctr">
              <a:buFont typeface="Wingdings" panose="05000000000000000000" pitchFamily="2" charset="2"/>
              <a:buChar char="§"/>
            </a:pPr>
            <a:r>
              <a:rPr lang="en-GB" sz="1600" dirty="0">
                <a:solidFill>
                  <a:schemeClr val="tx1"/>
                </a:solidFill>
              </a:rPr>
              <a:t>Hosted on a CNRS server in France</a:t>
            </a:r>
          </a:p>
          <a:p>
            <a:pPr marL="285750" lvl="1" algn="ctr">
              <a:buFont typeface="Wingdings" panose="05000000000000000000" pitchFamily="2" charset="2"/>
              <a:buChar char="§"/>
            </a:pPr>
            <a:r>
              <a:rPr lang="en-US" sz="1600" dirty="0">
                <a:solidFill>
                  <a:schemeClr val="tx1"/>
                </a:solidFill>
              </a:rPr>
              <a:t>Private menu item with all project documentation</a:t>
            </a:r>
          </a:p>
          <a:p>
            <a:pPr marL="285750" lvl="1" algn="ctr">
              <a:buFont typeface="Wingdings" panose="05000000000000000000" pitchFamily="2" charset="2"/>
              <a:buChar char="§"/>
            </a:pPr>
            <a:r>
              <a:rPr lang="en-GB" sz="1600" dirty="0">
                <a:solidFill>
                  <a:schemeClr val="tx1"/>
                </a:solidFill>
              </a:rPr>
              <a:t>Managed and Updated by the coordinator</a:t>
            </a:r>
          </a:p>
        </p:txBody>
      </p:sp>
      <p:sp>
        <p:nvSpPr>
          <p:cNvPr id="7" name="ZoneTexte 6"/>
          <p:cNvSpPr txBox="1"/>
          <p:nvPr/>
        </p:nvSpPr>
        <p:spPr>
          <a:xfrm rot="20173072">
            <a:off x="1642062" y="2244009"/>
            <a:ext cx="7582911" cy="2646878"/>
          </a:xfrm>
          <a:prstGeom prst="rect">
            <a:avLst/>
          </a:prstGeom>
          <a:noFill/>
        </p:spPr>
        <p:txBody>
          <a:bodyPr wrap="square" rtlCol="0">
            <a:spAutoFit/>
          </a:bodyPr>
          <a:lstStyle/>
          <a:p>
            <a:pPr algn="l"/>
            <a:r>
              <a:rPr lang="en-US" sz="16600" dirty="0">
                <a:solidFill>
                  <a:srgbClr val="FF0000"/>
                </a:solidFill>
                <a:latin typeface="Stencil" pitchFamily="82" charset="0"/>
              </a:rPr>
              <a:t>[</a:t>
            </a:r>
            <a:r>
              <a:rPr lang="en-US" sz="11500" dirty="0">
                <a:solidFill>
                  <a:srgbClr val="FF0000"/>
                </a:solidFill>
                <a:latin typeface="Stencil" pitchFamily="82" charset="0"/>
              </a:rPr>
              <a:t>DONE</a:t>
            </a:r>
            <a:r>
              <a:rPr lang="en-US" sz="16600" dirty="0">
                <a:solidFill>
                  <a:srgbClr val="FF0000"/>
                </a:solidFill>
                <a:latin typeface="Stencil" pitchFamily="82" charset="0"/>
              </a:rPr>
              <a:t>]</a:t>
            </a:r>
          </a:p>
        </p:txBody>
      </p:sp>
      <p:pic>
        <p:nvPicPr>
          <p:cNvPr id="8"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1705" y="2326722"/>
            <a:ext cx="784655" cy="784655"/>
          </a:xfrm>
          <a:prstGeom prst="rect">
            <a:avLst/>
          </a:prstGeom>
        </p:spPr>
      </p:pic>
    </p:spTree>
    <p:extLst>
      <p:ext uri="{BB962C8B-B14F-4D97-AF65-F5344CB8AC3E}">
        <p14:creationId xmlns:p14="http://schemas.microsoft.com/office/powerpoint/2010/main" val="326927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450" decel="100000" fill="hold"/>
                                        <p:tgtEl>
                                          <p:spTgt spid="7"/>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èche droite 18"/>
          <p:cNvSpPr/>
          <p:nvPr/>
        </p:nvSpPr>
        <p:spPr bwMode="auto">
          <a:xfrm>
            <a:off x="5161306" y="2312851"/>
            <a:ext cx="422563" cy="2210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 name="Titre 1"/>
          <p:cNvSpPr>
            <a:spLocks noGrp="1"/>
          </p:cNvSpPr>
          <p:nvPr>
            <p:ph type="title"/>
          </p:nvPr>
        </p:nvSpPr>
        <p:spPr/>
        <p:txBody>
          <a:bodyPr/>
          <a:lstStyle/>
          <a:p>
            <a:r>
              <a:rPr lang="en-GB" dirty="0"/>
              <a:t>Deliverables</a:t>
            </a:r>
          </a:p>
        </p:txBody>
      </p:sp>
      <p:sp>
        <p:nvSpPr>
          <p:cNvPr id="4" name="Rectangle 3"/>
          <p:cNvSpPr/>
          <p:nvPr/>
        </p:nvSpPr>
        <p:spPr>
          <a:xfrm>
            <a:off x="367208" y="852694"/>
            <a:ext cx="4717958" cy="3970318"/>
          </a:xfrm>
          <a:prstGeom prst="rect">
            <a:avLst/>
          </a:prstGeom>
        </p:spPr>
        <p:txBody>
          <a:bodyPr wrap="none">
            <a:spAutoFit/>
          </a:bodyPr>
          <a:lstStyle/>
          <a:p>
            <a:pPr marL="285750" indent="-285750" algn="l">
              <a:buFont typeface="Wingdings" panose="05000000000000000000" pitchFamily="2" charset="2"/>
              <a:buChar char="q"/>
            </a:pPr>
            <a:r>
              <a:rPr lang="en-GB" b="1" dirty="0">
                <a:solidFill>
                  <a:schemeClr val="tx1"/>
                </a:solidFill>
              </a:rPr>
              <a:t>D5.2: Establishment of DMP, due M6</a:t>
            </a:r>
          </a:p>
          <a:p>
            <a:pPr marL="285750" indent="-285750" algn="l">
              <a:buFont typeface="Wingdings" panose="05000000000000000000" pitchFamily="2" charset="2"/>
              <a:buChar char="q"/>
            </a:pPr>
            <a:endParaRPr lang="en-GB" dirty="0">
              <a:solidFill>
                <a:schemeClr val="tx1"/>
              </a:solidFill>
            </a:endParaRPr>
          </a:p>
          <a:p>
            <a:pPr algn="l"/>
            <a:r>
              <a:rPr lang="en-GB" u="sng" dirty="0">
                <a:solidFill>
                  <a:schemeClr val="tx1"/>
                </a:solidFill>
              </a:rPr>
              <a:t>Table of contents:</a:t>
            </a:r>
          </a:p>
          <a:p>
            <a:pPr algn="l"/>
            <a:endParaRPr lang="en-GB" dirty="0">
              <a:solidFill>
                <a:schemeClr val="tx1"/>
              </a:solidFill>
            </a:endParaRPr>
          </a:p>
          <a:p>
            <a:pPr marL="400050" indent="-400050" algn="l">
              <a:buFont typeface="+mj-lt"/>
              <a:buAutoNum type="romanUcPeriod"/>
            </a:pPr>
            <a:r>
              <a:rPr lang="en-GB" dirty="0">
                <a:solidFill>
                  <a:schemeClr val="tx1"/>
                </a:solidFill>
              </a:rPr>
              <a:t>Project information</a:t>
            </a:r>
          </a:p>
          <a:p>
            <a:pPr marL="400050" indent="-400050" algn="l">
              <a:buFont typeface="+mj-lt"/>
              <a:buAutoNum type="romanUcPeriod"/>
            </a:pPr>
            <a:r>
              <a:rPr lang="en-GB" dirty="0">
                <a:solidFill>
                  <a:schemeClr val="tx1"/>
                </a:solidFill>
              </a:rPr>
              <a:t>Data responsibility</a:t>
            </a:r>
          </a:p>
          <a:p>
            <a:pPr marL="400050" indent="-400050" algn="l">
              <a:buFont typeface="+mj-lt"/>
              <a:buAutoNum type="romanUcPeriod"/>
            </a:pPr>
            <a:r>
              <a:rPr lang="en-GB" dirty="0">
                <a:solidFill>
                  <a:schemeClr val="tx1"/>
                </a:solidFill>
              </a:rPr>
              <a:t>Necessary resources for implementation</a:t>
            </a:r>
          </a:p>
          <a:p>
            <a:pPr marL="400050" indent="-400050" algn="l">
              <a:buFont typeface="+mj-lt"/>
              <a:buAutoNum type="romanUcPeriod"/>
            </a:pPr>
            <a:r>
              <a:rPr lang="en-GB" dirty="0">
                <a:solidFill>
                  <a:schemeClr val="tx1"/>
                </a:solidFill>
              </a:rPr>
              <a:t>Data sets</a:t>
            </a:r>
          </a:p>
          <a:p>
            <a:pPr marL="400050" indent="-400050" algn="l">
              <a:buFont typeface="+mj-lt"/>
              <a:buAutoNum type="romanUcPeriod"/>
            </a:pPr>
            <a:endParaRPr lang="en-GB" dirty="0">
              <a:solidFill>
                <a:schemeClr val="tx1"/>
              </a:solidFill>
            </a:endParaRPr>
          </a:p>
          <a:p>
            <a:pPr marL="400050" indent="-400050" algn="l">
              <a:buFont typeface="+mj-lt"/>
              <a:buAutoNum type="romanUcPeriod"/>
            </a:pPr>
            <a:endParaRPr lang="en-GB" dirty="0">
              <a:solidFill>
                <a:schemeClr val="tx1"/>
              </a:solidFill>
            </a:endParaRPr>
          </a:p>
          <a:p>
            <a:pPr marL="400050" indent="-400050" algn="l">
              <a:buFont typeface="+mj-lt"/>
              <a:buAutoNum type="romanUcPeriod"/>
            </a:pPr>
            <a:r>
              <a:rPr lang="en-GB" dirty="0">
                <a:solidFill>
                  <a:schemeClr val="tx1"/>
                </a:solidFill>
              </a:rPr>
              <a:t>Data storage, access &amp; security</a:t>
            </a:r>
          </a:p>
          <a:p>
            <a:pPr marL="400050" indent="-400050" algn="l">
              <a:buFont typeface="+mj-lt"/>
              <a:buAutoNum type="romanUcPeriod"/>
            </a:pPr>
            <a:endParaRPr lang="en-GB" dirty="0">
              <a:solidFill>
                <a:schemeClr val="tx1"/>
              </a:solidFill>
            </a:endParaRPr>
          </a:p>
          <a:p>
            <a:pPr marL="400050" indent="-400050" algn="l">
              <a:buFont typeface="+mj-lt"/>
              <a:buAutoNum type="romanUcPeriod"/>
            </a:pPr>
            <a:endParaRPr lang="en-GB" dirty="0">
              <a:solidFill>
                <a:schemeClr val="tx1"/>
              </a:solidFill>
            </a:endParaRPr>
          </a:p>
          <a:p>
            <a:pPr marL="400050" indent="-400050" algn="l">
              <a:buFont typeface="+mj-lt"/>
              <a:buAutoNum type="romanUcPeriod"/>
            </a:pPr>
            <a:r>
              <a:rPr lang="en-GB" dirty="0">
                <a:solidFill>
                  <a:schemeClr val="tx1"/>
                </a:solidFill>
              </a:rPr>
              <a:t>Data after MAGicSky</a:t>
            </a:r>
          </a:p>
        </p:txBody>
      </p:sp>
      <p:sp>
        <p:nvSpPr>
          <p:cNvPr id="5" name="ZoneTexte 4"/>
          <p:cNvSpPr txBox="1"/>
          <p:nvPr/>
        </p:nvSpPr>
        <p:spPr>
          <a:xfrm>
            <a:off x="2023251" y="2948648"/>
            <a:ext cx="6045566" cy="338554"/>
          </a:xfrm>
          <a:prstGeom prst="rect">
            <a:avLst/>
          </a:prstGeom>
        </p:spPr>
        <p:txBody>
          <a:bodyPr wrap="none">
            <a:spAutoFit/>
          </a:bodyPr>
          <a:lstStyle>
            <a:defPPr>
              <a:defRPr lang="en-GB"/>
            </a:defPPr>
            <a:lvl1pPr marL="285750" indent="-285750" algn="l">
              <a:buFont typeface="Symbol"/>
              <a:buChar char="Þ"/>
              <a:defRPr sz="1600">
                <a:solidFill>
                  <a:schemeClr val="tx1"/>
                </a:solidFill>
              </a:defRPr>
            </a:lvl1pPr>
          </a:lstStyle>
          <a:p>
            <a:pPr marL="0" indent="0">
              <a:buNone/>
            </a:pPr>
            <a:r>
              <a:rPr lang="en-GB" dirty="0"/>
              <a:t>	Description of produced data in the project (by Site leaders)</a:t>
            </a:r>
          </a:p>
        </p:txBody>
      </p:sp>
      <p:sp>
        <p:nvSpPr>
          <p:cNvPr id="6" name="Rectangle 5"/>
          <p:cNvSpPr/>
          <p:nvPr/>
        </p:nvSpPr>
        <p:spPr>
          <a:xfrm>
            <a:off x="2023251" y="3234853"/>
            <a:ext cx="3876702" cy="338554"/>
          </a:xfrm>
          <a:prstGeom prst="rect">
            <a:avLst/>
          </a:prstGeom>
        </p:spPr>
        <p:txBody>
          <a:bodyPr wrap="none">
            <a:spAutoFit/>
          </a:bodyPr>
          <a:lstStyle/>
          <a:p>
            <a:pPr algn="l"/>
            <a:r>
              <a:rPr lang="en-GB" sz="1600" dirty="0">
                <a:solidFill>
                  <a:schemeClr val="tx1"/>
                </a:solidFill>
              </a:rPr>
              <a:t>	Description of open access process</a:t>
            </a:r>
          </a:p>
        </p:txBody>
      </p:sp>
      <p:sp>
        <p:nvSpPr>
          <p:cNvPr id="7" name="Rectangle 6"/>
          <p:cNvSpPr/>
          <p:nvPr/>
        </p:nvSpPr>
        <p:spPr>
          <a:xfrm>
            <a:off x="2023251" y="3888617"/>
            <a:ext cx="5460469" cy="338554"/>
          </a:xfrm>
          <a:prstGeom prst="rect">
            <a:avLst/>
          </a:prstGeom>
        </p:spPr>
        <p:txBody>
          <a:bodyPr wrap="none">
            <a:spAutoFit/>
          </a:bodyPr>
          <a:lstStyle/>
          <a:p>
            <a:pPr algn="l"/>
            <a:r>
              <a:rPr lang="en-GB" sz="1600" dirty="0">
                <a:solidFill>
                  <a:schemeClr val="tx1"/>
                </a:solidFill>
              </a:rPr>
              <a:t>	Description of items for UHAM, PSI and UNIVLEEDS</a:t>
            </a:r>
          </a:p>
        </p:txBody>
      </p:sp>
      <p:sp>
        <p:nvSpPr>
          <p:cNvPr id="8" name="Rectangle 7"/>
          <p:cNvSpPr/>
          <p:nvPr/>
        </p:nvSpPr>
        <p:spPr>
          <a:xfrm>
            <a:off x="2023251" y="4823012"/>
            <a:ext cx="2635658" cy="338554"/>
          </a:xfrm>
          <a:prstGeom prst="rect">
            <a:avLst/>
          </a:prstGeom>
        </p:spPr>
        <p:txBody>
          <a:bodyPr wrap="none">
            <a:spAutoFit/>
          </a:bodyPr>
          <a:lstStyle/>
          <a:p>
            <a:pPr algn="l"/>
            <a:r>
              <a:rPr lang="en-GB" sz="1600" dirty="0">
                <a:solidFill>
                  <a:schemeClr val="tx1"/>
                </a:solidFill>
              </a:rPr>
              <a:t>	To be thought through</a:t>
            </a:r>
          </a:p>
        </p:txBody>
      </p:sp>
      <p:sp>
        <p:nvSpPr>
          <p:cNvPr id="9" name="Flèche droite 8"/>
          <p:cNvSpPr/>
          <p:nvPr/>
        </p:nvSpPr>
        <p:spPr bwMode="auto">
          <a:xfrm>
            <a:off x="2092524" y="3013833"/>
            <a:ext cx="422563" cy="2210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0" name="Flèche droite 9"/>
          <p:cNvSpPr/>
          <p:nvPr/>
        </p:nvSpPr>
        <p:spPr bwMode="auto">
          <a:xfrm>
            <a:off x="2092523" y="3293620"/>
            <a:ext cx="422563" cy="2210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1" name="Flèche droite 10"/>
          <p:cNvSpPr/>
          <p:nvPr/>
        </p:nvSpPr>
        <p:spPr bwMode="auto">
          <a:xfrm>
            <a:off x="2092524" y="4881779"/>
            <a:ext cx="422563" cy="2210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2" name="Flèche droite 11"/>
          <p:cNvSpPr/>
          <p:nvPr/>
        </p:nvSpPr>
        <p:spPr bwMode="auto">
          <a:xfrm>
            <a:off x="2092522" y="3947384"/>
            <a:ext cx="422563" cy="2210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8" name="Arc plein 17"/>
          <p:cNvSpPr/>
          <p:nvPr/>
        </p:nvSpPr>
        <p:spPr bwMode="auto">
          <a:xfrm rot="5400000">
            <a:off x="4520746" y="2219007"/>
            <a:ext cx="1050573" cy="408709"/>
          </a:xfrm>
          <a:prstGeom prst="blockArc">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0" name="ZoneTexte 19"/>
          <p:cNvSpPr txBox="1"/>
          <p:nvPr/>
        </p:nvSpPr>
        <p:spPr>
          <a:xfrm>
            <a:off x="5583869" y="2254084"/>
            <a:ext cx="3470564" cy="338554"/>
          </a:xfrm>
          <a:prstGeom prst="rect">
            <a:avLst/>
          </a:prstGeom>
          <a:noFill/>
        </p:spPr>
        <p:txBody>
          <a:bodyPr wrap="square" rtlCol="0">
            <a:spAutoFit/>
          </a:bodyPr>
          <a:lstStyle/>
          <a:p>
            <a:pPr algn="l"/>
            <a:r>
              <a:rPr lang="en-GB" sz="1600" dirty="0">
                <a:solidFill>
                  <a:schemeClr val="tx1"/>
                </a:solidFill>
              </a:rPr>
              <a:t>Information from the GA</a:t>
            </a:r>
          </a:p>
        </p:txBody>
      </p:sp>
      <p:sp>
        <p:nvSpPr>
          <p:cNvPr id="21" name="ZoneTexte 20"/>
          <p:cNvSpPr txBox="1"/>
          <p:nvPr/>
        </p:nvSpPr>
        <p:spPr>
          <a:xfrm rot="20173072">
            <a:off x="1141250" y="1970181"/>
            <a:ext cx="7582911" cy="2646878"/>
          </a:xfrm>
          <a:prstGeom prst="rect">
            <a:avLst/>
          </a:prstGeom>
          <a:noFill/>
        </p:spPr>
        <p:txBody>
          <a:bodyPr wrap="square" rtlCol="0">
            <a:spAutoFit/>
          </a:bodyPr>
          <a:lstStyle/>
          <a:p>
            <a:pPr algn="l"/>
            <a:r>
              <a:rPr lang="en-US" sz="16600" dirty="0">
                <a:solidFill>
                  <a:srgbClr val="FF0000"/>
                </a:solidFill>
                <a:latin typeface="Stencil" pitchFamily="82" charset="0"/>
              </a:rPr>
              <a:t>[</a:t>
            </a:r>
            <a:r>
              <a:rPr lang="en-US" sz="11500" dirty="0">
                <a:solidFill>
                  <a:srgbClr val="FF0000"/>
                </a:solidFill>
                <a:latin typeface="Stencil" pitchFamily="82" charset="0"/>
              </a:rPr>
              <a:t>DONE</a:t>
            </a:r>
            <a:r>
              <a:rPr lang="en-US" sz="16600" dirty="0">
                <a:solidFill>
                  <a:srgbClr val="FF0000"/>
                </a:solidFill>
                <a:latin typeface="Stencil" pitchFamily="82" charset="0"/>
              </a:rPr>
              <a:t>]</a:t>
            </a:r>
          </a:p>
        </p:txBody>
      </p:sp>
      <p:pic>
        <p:nvPicPr>
          <p:cNvPr id="22"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823" y="979429"/>
            <a:ext cx="784655" cy="784655"/>
          </a:xfrm>
          <a:prstGeom prst="rect">
            <a:avLst/>
          </a:prstGeom>
        </p:spPr>
      </p:pic>
    </p:spTree>
    <p:extLst>
      <p:ext uri="{BB962C8B-B14F-4D97-AF65-F5344CB8AC3E}">
        <p14:creationId xmlns:p14="http://schemas.microsoft.com/office/powerpoint/2010/main" val="119783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anim calcmode="lin" valueType="num">
                                      <p:cBhvr>
                                        <p:cTn id="40" dur="500" fill="hold"/>
                                        <p:tgtEl>
                                          <p:spTgt spid="21"/>
                                        </p:tgtEl>
                                        <p:attrNameLst>
                                          <p:attrName>ppt_x</p:attrName>
                                        </p:attrNameLst>
                                      </p:cBhvr>
                                      <p:tavLst>
                                        <p:tav tm="0">
                                          <p:val>
                                            <p:strVal val="#ppt_x"/>
                                          </p:val>
                                        </p:tav>
                                        <p:tav tm="100000">
                                          <p:val>
                                            <p:strVal val="#ppt_x"/>
                                          </p:val>
                                        </p:tav>
                                      </p:tavLst>
                                    </p:anim>
                                    <p:anim calcmode="lin" valueType="num">
                                      <p:cBhvr>
                                        <p:cTn id="41" dur="450" decel="100000" fill="hold"/>
                                        <p:tgtEl>
                                          <p:spTgt spid="21"/>
                                        </p:tgtEl>
                                        <p:attrNameLst>
                                          <p:attrName>ppt_y</p:attrName>
                                        </p:attrNameLst>
                                      </p:cBhvr>
                                      <p:tavLst>
                                        <p:tav tm="0">
                                          <p:val>
                                            <p:strVal val="#ppt_y+1"/>
                                          </p:val>
                                        </p:tav>
                                        <p:tav tm="100000">
                                          <p:val>
                                            <p:strVal val="#ppt_y-.03"/>
                                          </p:val>
                                        </p:tav>
                                      </p:tavLst>
                                    </p:anim>
                                    <p:anim calcmode="lin" valueType="num">
                                      <p:cBhvr>
                                        <p:cTn id="42" dur="50" accel="100000" fill="hold">
                                          <p:stCondLst>
                                            <p:cond delay="450"/>
                                          </p:stCondLst>
                                        </p:cTn>
                                        <p:tgtEl>
                                          <p:spTgt spid="21"/>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hamm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6" grpId="0"/>
      <p:bldP spid="7" grpId="0"/>
      <p:bldP spid="8" grpId="0"/>
      <p:bldP spid="9" grpId="0" animBg="1"/>
      <p:bldP spid="10" grpId="0" animBg="1"/>
      <p:bldP spid="11" grpId="0" animBg="1"/>
      <p:bldP spid="12" grpId="0" animBg="1"/>
      <p:bldP spid="18" grpId="0" animBg="1"/>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Further activities</a:t>
            </a:r>
          </a:p>
        </p:txBody>
      </p:sp>
      <p:sp>
        <p:nvSpPr>
          <p:cNvPr id="4" name="ZoneTexte 3"/>
          <p:cNvSpPr txBox="1"/>
          <p:nvPr/>
        </p:nvSpPr>
        <p:spPr>
          <a:xfrm>
            <a:off x="372533" y="794802"/>
            <a:ext cx="8695267" cy="5324535"/>
          </a:xfrm>
          <a:prstGeom prst="rect">
            <a:avLst/>
          </a:prstGeom>
          <a:noFill/>
        </p:spPr>
        <p:txBody>
          <a:bodyPr wrap="square" rtlCol="0">
            <a:spAutoFit/>
          </a:bodyPr>
          <a:lstStyle/>
          <a:p>
            <a:pPr marL="285750" indent="-285750" algn="l">
              <a:buFont typeface="Wingdings" panose="05000000000000000000" pitchFamily="2" charset="2"/>
              <a:buChar char="q"/>
            </a:pPr>
            <a:r>
              <a:rPr lang="en-GB" sz="2400" dirty="0">
                <a:solidFill>
                  <a:schemeClr val="tx1"/>
                </a:solidFill>
              </a:rPr>
              <a:t>Hosting check for RP1</a:t>
            </a:r>
          </a:p>
          <a:p>
            <a:pPr marL="285750" indent="-285750" algn="l">
              <a:buFont typeface="Wingdings" panose="05000000000000000000" pitchFamily="2" charset="2"/>
              <a:buChar char="q"/>
            </a:pPr>
            <a:endParaRPr lang="en-GB" sz="2400" dirty="0">
              <a:solidFill>
                <a:schemeClr val="tx1"/>
              </a:solidFill>
            </a:endParaRPr>
          </a:p>
          <a:p>
            <a:pPr marL="285750" indent="-285750" algn="l">
              <a:buFont typeface="Wingdings" panose="05000000000000000000" pitchFamily="2" charset="2"/>
              <a:buChar char="q"/>
            </a:pPr>
            <a:r>
              <a:rPr lang="en-GB" sz="2400" dirty="0">
                <a:solidFill>
                  <a:schemeClr val="tx1"/>
                </a:solidFill>
              </a:rPr>
              <a:t>Update DMP and continue to follow the OA policy</a:t>
            </a:r>
          </a:p>
          <a:p>
            <a:pPr marL="285750" indent="-285750" algn="l">
              <a:buFont typeface="Wingdings" panose="05000000000000000000" pitchFamily="2" charset="2"/>
              <a:buChar char="q"/>
            </a:pPr>
            <a:endParaRPr lang="en-GB" sz="2400" dirty="0">
              <a:solidFill>
                <a:schemeClr val="tx1"/>
              </a:solidFill>
            </a:endParaRPr>
          </a:p>
          <a:p>
            <a:pPr marL="285750" indent="-285750" algn="l">
              <a:buFont typeface="Wingdings" panose="05000000000000000000" pitchFamily="2" charset="2"/>
              <a:buChar char="q"/>
            </a:pPr>
            <a:r>
              <a:rPr lang="en-GB" sz="2400" dirty="0">
                <a:solidFill>
                  <a:schemeClr val="tx1"/>
                </a:solidFill>
              </a:rPr>
              <a:t>Disseminate the “Spirit Code” </a:t>
            </a:r>
            <a:r>
              <a:rPr lang="en-GB" sz="2000" i="1" dirty="0">
                <a:solidFill>
                  <a:schemeClr val="tx1"/>
                </a:solidFill>
              </a:rPr>
              <a:t>(</a:t>
            </a:r>
            <a:r>
              <a:rPr lang="en-US" sz="2000" i="1" dirty="0">
                <a:solidFill>
                  <a:schemeClr val="tx1"/>
                </a:solidFill>
              </a:rPr>
              <a:t>Modular C++ code for numerical optimizations and dynamics simulations of atomistic spin systems – providing live </a:t>
            </a:r>
            <a:r>
              <a:rPr lang="en-US" sz="2000" i="1" dirty="0" err="1">
                <a:solidFill>
                  <a:schemeClr val="tx1"/>
                </a:solidFill>
              </a:rPr>
              <a:t>visualisations</a:t>
            </a:r>
            <a:r>
              <a:rPr lang="en-US" sz="2000" i="1" dirty="0">
                <a:solidFill>
                  <a:schemeClr val="tx1"/>
                </a:solidFill>
              </a:rPr>
              <a:t> during simulations)</a:t>
            </a:r>
            <a:endParaRPr lang="en-GB" sz="2000" i="1" dirty="0">
              <a:solidFill>
                <a:schemeClr val="tx1"/>
              </a:solidFill>
            </a:endParaRPr>
          </a:p>
          <a:p>
            <a:pPr marL="285750" indent="-285750" algn="l">
              <a:buFont typeface="Wingdings" panose="05000000000000000000" pitchFamily="2" charset="2"/>
              <a:buChar char="q"/>
            </a:pPr>
            <a:endParaRPr lang="en-GB" sz="2400" dirty="0">
              <a:solidFill>
                <a:schemeClr val="tx1"/>
              </a:solidFill>
            </a:endParaRPr>
          </a:p>
          <a:p>
            <a:pPr marL="285750" indent="-285750" algn="l">
              <a:buFont typeface="Wingdings" panose="05000000000000000000" pitchFamily="2" charset="2"/>
              <a:buChar char="q"/>
            </a:pPr>
            <a:r>
              <a:rPr lang="en-GB" sz="2400" dirty="0">
                <a:solidFill>
                  <a:schemeClr val="tx1"/>
                </a:solidFill>
              </a:rPr>
              <a:t>Development of Spintronic factory</a:t>
            </a:r>
          </a:p>
          <a:p>
            <a:pPr marL="285750" indent="-285750" algn="l">
              <a:buFont typeface="Wingdings" panose="05000000000000000000" pitchFamily="2" charset="2"/>
              <a:buChar char="q"/>
            </a:pPr>
            <a:endParaRPr lang="en-GB" sz="2400" dirty="0">
              <a:solidFill>
                <a:schemeClr val="tx1"/>
              </a:solidFill>
            </a:endParaRPr>
          </a:p>
          <a:p>
            <a:pPr marL="285750" indent="-285750" algn="l">
              <a:buFont typeface="Wingdings" panose="05000000000000000000" pitchFamily="2" charset="2"/>
              <a:buChar char="q"/>
            </a:pPr>
            <a:r>
              <a:rPr lang="en-GB" sz="2400" dirty="0">
                <a:solidFill>
                  <a:schemeClr val="tx1"/>
                </a:solidFill>
              </a:rPr>
              <a:t>Next progress meetings</a:t>
            </a:r>
          </a:p>
          <a:p>
            <a:pPr marL="285750" indent="-285750" algn="l">
              <a:buFont typeface="Wingdings" panose="05000000000000000000" pitchFamily="2" charset="2"/>
              <a:buChar char="q"/>
            </a:pPr>
            <a:endParaRPr lang="en-GB" sz="2400" dirty="0">
              <a:solidFill>
                <a:schemeClr val="tx1"/>
              </a:solidFill>
            </a:endParaRPr>
          </a:p>
          <a:p>
            <a:pPr marL="285750" indent="-285750" algn="l">
              <a:buFont typeface="Wingdings" panose="05000000000000000000" pitchFamily="2" charset="2"/>
              <a:buChar char="q"/>
            </a:pPr>
            <a:r>
              <a:rPr lang="en-GB" sz="2400" dirty="0">
                <a:solidFill>
                  <a:schemeClr val="tx1"/>
                </a:solidFill>
              </a:rPr>
              <a:t>Second IAB meeting</a:t>
            </a:r>
          </a:p>
          <a:p>
            <a:pPr algn="l"/>
            <a:endParaRPr lang="en-GB" dirty="0">
              <a:solidFill>
                <a:schemeClr val="tx1"/>
              </a:solidFill>
            </a:endParaRPr>
          </a:p>
          <a:p>
            <a:pPr marL="285750" indent="-285750" algn="l">
              <a:buFontTx/>
              <a:buChar char="-"/>
            </a:pPr>
            <a:endParaRPr lang="en-GB" dirty="0">
              <a:solidFill>
                <a:schemeClr val="tx1"/>
              </a:solidFill>
            </a:endParaRPr>
          </a:p>
        </p:txBody>
      </p:sp>
      <p:pic>
        <p:nvPicPr>
          <p:cNvPr id="1026" name="Picture 2" descr="C:\Users\Benoît PILORGET\Desktop\MAGicSky\Logos\CNRSf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366" y="4267197"/>
            <a:ext cx="1397003" cy="139700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oît PILORGET\Desktop\MAGicSky\Logos\jülich-logo - Copie.gif"/>
          <p:cNvPicPr>
            <a:picLocks noChangeAspect="1" noChangeArrowheads="1"/>
          </p:cNvPicPr>
          <p:nvPr/>
        </p:nvPicPr>
        <p:blipFill rotWithShape="1">
          <a:blip r:embed="rId3">
            <a:extLst>
              <a:ext uri="{28A0092B-C50C-407E-A947-70E740481C1C}">
                <a14:useLocalDpi xmlns:a14="http://schemas.microsoft.com/office/drawing/2010/main" val="0"/>
              </a:ext>
            </a:extLst>
          </a:blip>
          <a:srcRect l="13162" t="10760" r="10286"/>
          <a:stretch/>
        </p:blipFill>
        <p:spPr bwMode="auto">
          <a:xfrm>
            <a:off x="8288867" y="2777067"/>
            <a:ext cx="1618721" cy="68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654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Further activities</a:t>
            </a:r>
          </a:p>
        </p:txBody>
      </p:sp>
      <p:pic>
        <p:nvPicPr>
          <p:cNvPr id="10" name="Image 9"/>
          <p:cNvPicPr>
            <a:picLocks noChangeAspect="1"/>
          </p:cNvPicPr>
          <p:nvPr/>
        </p:nvPicPr>
        <p:blipFill rotWithShape="1">
          <a:blip r:embed="rId2"/>
          <a:srcRect l="15907" t="7090" r="15618" b="66352"/>
          <a:stretch/>
        </p:blipFill>
        <p:spPr>
          <a:xfrm>
            <a:off x="231028" y="843644"/>
            <a:ext cx="4684105" cy="1211184"/>
          </a:xfrm>
          <a:prstGeom prst="rect">
            <a:avLst/>
          </a:prstGeom>
        </p:spPr>
      </p:pic>
      <p:pic>
        <p:nvPicPr>
          <p:cNvPr id="11" name="Image 10"/>
          <p:cNvPicPr>
            <a:picLocks noChangeAspect="1"/>
          </p:cNvPicPr>
          <p:nvPr/>
        </p:nvPicPr>
        <p:blipFill rotWithShape="1">
          <a:blip r:embed="rId2"/>
          <a:srcRect l="24507" t="35232" r="25940" b="11502"/>
          <a:stretch/>
        </p:blipFill>
        <p:spPr>
          <a:xfrm>
            <a:off x="112870" y="2222231"/>
            <a:ext cx="4962947" cy="3556535"/>
          </a:xfrm>
          <a:prstGeom prst="rect">
            <a:avLst/>
          </a:prstGeom>
        </p:spPr>
      </p:pic>
      <p:grpSp>
        <p:nvGrpSpPr>
          <p:cNvPr id="12" name="Groupe 11"/>
          <p:cNvGrpSpPr/>
          <p:nvPr/>
        </p:nvGrpSpPr>
        <p:grpSpPr>
          <a:xfrm>
            <a:off x="5510012" y="2889817"/>
            <a:ext cx="4507100" cy="1949838"/>
            <a:chOff x="5400672" y="3666131"/>
            <a:chExt cx="4507100" cy="194983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t="19383" r="5244" b="13408"/>
            <a:stretch/>
          </p:blipFill>
          <p:spPr>
            <a:xfrm>
              <a:off x="5400672" y="3668750"/>
              <a:ext cx="4328574" cy="1947219"/>
            </a:xfrm>
            <a:prstGeom prst="rect">
              <a:avLst/>
            </a:prstGeom>
          </p:spPr>
        </p:pic>
        <p:sp>
          <p:nvSpPr>
            <p:cNvPr id="14" name="ZoneTexte 13"/>
            <p:cNvSpPr txBox="1"/>
            <p:nvPr/>
          </p:nvSpPr>
          <p:spPr>
            <a:xfrm flipH="1">
              <a:off x="7484611" y="3666131"/>
              <a:ext cx="2423161" cy="646331"/>
            </a:xfrm>
            <a:prstGeom prst="rect">
              <a:avLst/>
            </a:prstGeom>
            <a:noFill/>
          </p:spPr>
          <p:txBody>
            <a:bodyPr wrap="square" rtlCol="0">
              <a:spAutoFit/>
            </a:bodyPr>
            <a:lstStyle/>
            <a:p>
              <a:pPr algn="l"/>
              <a:r>
                <a:rPr lang="fr-FR" sz="3600" b="1" dirty="0">
                  <a:latin typeface="Mistral" panose="03090702030407020403" pitchFamily="66" charset="0"/>
                </a:rPr>
                <a:t>SKYMAG 2017</a:t>
              </a:r>
            </a:p>
          </p:txBody>
        </p:sp>
      </p:grpSp>
      <p:sp>
        <p:nvSpPr>
          <p:cNvPr id="15" name="Rectangle 14"/>
          <p:cNvSpPr/>
          <p:nvPr/>
        </p:nvSpPr>
        <p:spPr>
          <a:xfrm>
            <a:off x="4915133" y="1408497"/>
            <a:ext cx="4953000" cy="646331"/>
          </a:xfrm>
          <a:prstGeom prst="rect">
            <a:avLst/>
          </a:prstGeom>
        </p:spPr>
        <p:txBody>
          <a:bodyPr>
            <a:spAutoFit/>
          </a:bodyPr>
          <a:lstStyle/>
          <a:p>
            <a:pPr lvl="1" indent="0" algn="ctr"/>
            <a:r>
              <a:rPr lang="en-US" i="1" dirty="0">
                <a:solidFill>
                  <a:schemeClr val="tx1"/>
                </a:solidFill>
              </a:rPr>
              <a:t>Challenges for magnetic skyrmions and opportunities for </a:t>
            </a:r>
            <a:r>
              <a:rPr lang="en-US" i="1" dirty="0" err="1">
                <a:solidFill>
                  <a:schemeClr val="tx1"/>
                </a:solidFill>
              </a:rPr>
              <a:t>skyrmionic</a:t>
            </a:r>
            <a:r>
              <a:rPr lang="en-US" i="1" dirty="0">
                <a:solidFill>
                  <a:schemeClr val="tx1"/>
                </a:solidFill>
              </a:rPr>
              <a:t> devices</a:t>
            </a:r>
          </a:p>
        </p:txBody>
      </p:sp>
      <p:sp>
        <p:nvSpPr>
          <p:cNvPr id="16" name="Rectangle 15"/>
          <p:cNvSpPr/>
          <p:nvPr/>
        </p:nvSpPr>
        <p:spPr>
          <a:xfrm>
            <a:off x="5791433" y="2222231"/>
            <a:ext cx="3200400" cy="369332"/>
          </a:xfrm>
          <a:prstGeom prst="rect">
            <a:avLst/>
          </a:prstGeom>
        </p:spPr>
        <p:txBody>
          <a:bodyPr wrap="square">
            <a:spAutoFit/>
          </a:bodyPr>
          <a:lstStyle/>
          <a:p>
            <a:pPr lvl="1" indent="0" algn="l"/>
            <a:r>
              <a:rPr lang="en-US" dirty="0">
                <a:solidFill>
                  <a:srgbClr val="FF0000"/>
                </a:solidFill>
              </a:rPr>
              <a:t>Paris 2-5 May, 2017</a:t>
            </a:r>
          </a:p>
        </p:txBody>
      </p:sp>
      <p:sp>
        <p:nvSpPr>
          <p:cNvPr id="3" name="Flèche droite rayée 2"/>
          <p:cNvSpPr/>
          <p:nvPr/>
        </p:nvSpPr>
        <p:spPr bwMode="auto">
          <a:xfrm>
            <a:off x="4699000" y="2153293"/>
            <a:ext cx="876533" cy="683436"/>
          </a:xfrm>
          <a:prstGeom prst="striped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Tree>
    <p:extLst>
      <p:ext uri="{BB962C8B-B14F-4D97-AF65-F5344CB8AC3E}">
        <p14:creationId xmlns:p14="http://schemas.microsoft.com/office/powerpoint/2010/main" val="22726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80">
                                          <p:stCondLst>
                                            <p:cond delay="0"/>
                                          </p:stCondLst>
                                        </p:cTn>
                                        <p:tgtEl>
                                          <p:spTgt spid="16"/>
                                        </p:tgtEl>
                                      </p:cBhvr>
                                    </p:animEffect>
                                    <p:anim calcmode="lin" valueType="num">
                                      <p:cBhvr>
                                        <p:cTn id="4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5" dur="26">
                                          <p:stCondLst>
                                            <p:cond delay="650"/>
                                          </p:stCondLst>
                                        </p:cTn>
                                        <p:tgtEl>
                                          <p:spTgt spid="16"/>
                                        </p:tgtEl>
                                      </p:cBhvr>
                                      <p:to x="100000" y="60000"/>
                                    </p:animScale>
                                    <p:animScale>
                                      <p:cBhvr>
                                        <p:cTn id="46" dur="166" decel="50000">
                                          <p:stCondLst>
                                            <p:cond delay="676"/>
                                          </p:stCondLst>
                                        </p:cTn>
                                        <p:tgtEl>
                                          <p:spTgt spid="16"/>
                                        </p:tgtEl>
                                      </p:cBhvr>
                                      <p:to x="100000" y="100000"/>
                                    </p:animScale>
                                    <p:animScale>
                                      <p:cBhvr>
                                        <p:cTn id="47" dur="26">
                                          <p:stCondLst>
                                            <p:cond delay="1312"/>
                                          </p:stCondLst>
                                        </p:cTn>
                                        <p:tgtEl>
                                          <p:spTgt spid="16"/>
                                        </p:tgtEl>
                                      </p:cBhvr>
                                      <p:to x="100000" y="80000"/>
                                    </p:animScale>
                                    <p:animScale>
                                      <p:cBhvr>
                                        <p:cTn id="48" dur="166" decel="50000">
                                          <p:stCondLst>
                                            <p:cond delay="1338"/>
                                          </p:stCondLst>
                                        </p:cTn>
                                        <p:tgtEl>
                                          <p:spTgt spid="16"/>
                                        </p:tgtEl>
                                      </p:cBhvr>
                                      <p:to x="100000" y="100000"/>
                                    </p:animScale>
                                    <p:animScale>
                                      <p:cBhvr>
                                        <p:cTn id="49" dur="26">
                                          <p:stCondLst>
                                            <p:cond delay="1642"/>
                                          </p:stCondLst>
                                        </p:cTn>
                                        <p:tgtEl>
                                          <p:spTgt spid="16"/>
                                        </p:tgtEl>
                                      </p:cBhvr>
                                      <p:to x="100000" y="90000"/>
                                    </p:animScale>
                                    <p:animScale>
                                      <p:cBhvr>
                                        <p:cTn id="50" dur="166" decel="50000">
                                          <p:stCondLst>
                                            <p:cond delay="1668"/>
                                          </p:stCondLst>
                                        </p:cTn>
                                        <p:tgtEl>
                                          <p:spTgt spid="16"/>
                                        </p:tgtEl>
                                      </p:cBhvr>
                                      <p:to x="100000" y="100000"/>
                                    </p:animScale>
                                    <p:animScale>
                                      <p:cBhvr>
                                        <p:cTn id="51" dur="26">
                                          <p:stCondLst>
                                            <p:cond delay="1808"/>
                                          </p:stCondLst>
                                        </p:cTn>
                                        <p:tgtEl>
                                          <p:spTgt spid="16"/>
                                        </p:tgtEl>
                                      </p:cBhvr>
                                      <p:to x="100000" y="95000"/>
                                    </p:animScale>
                                    <p:animScale>
                                      <p:cBhvr>
                                        <p:cTn id="52" dur="166" decel="50000">
                                          <p:stCondLst>
                                            <p:cond delay="1834"/>
                                          </p:stCondLst>
                                        </p:cTn>
                                        <p:tgtEl>
                                          <p:spTgt spid="1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for your attention</a:t>
            </a:r>
            <a:endParaRPr lang="de-CH" dirty="0"/>
          </a:p>
        </p:txBody>
      </p:sp>
      <p:sp>
        <p:nvSpPr>
          <p:cNvPr id="3" name="Subtitle 2"/>
          <p:cNvSpPr>
            <a:spLocks noGrp="1"/>
          </p:cNvSpPr>
          <p:nvPr>
            <p:ph type="subTitle" idx="1"/>
          </p:nvPr>
        </p:nvSpPr>
        <p:spPr/>
        <p:txBody>
          <a:bodyPr/>
          <a:lstStyle/>
          <a:p>
            <a:endParaRPr lang="de-CH" dirty="0"/>
          </a:p>
        </p:txBody>
      </p:sp>
    </p:spTree>
    <p:extLst>
      <p:ext uri="{BB962C8B-B14F-4D97-AF65-F5344CB8AC3E}">
        <p14:creationId xmlns:p14="http://schemas.microsoft.com/office/powerpoint/2010/main" val="378463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Use of Person-Months in WP5</a:t>
            </a:r>
          </a:p>
        </p:txBody>
      </p:sp>
      <p:graphicFrame>
        <p:nvGraphicFramePr>
          <p:cNvPr id="7" name="Tableau 6"/>
          <p:cNvGraphicFramePr>
            <a:graphicFrameLocks noGrp="1"/>
          </p:cNvGraphicFramePr>
          <p:nvPr>
            <p:extLst>
              <p:ext uri="{D42A27DB-BD31-4B8C-83A1-F6EECF244321}">
                <p14:modId xmlns:p14="http://schemas.microsoft.com/office/powerpoint/2010/main" val="2124125534"/>
              </p:ext>
            </p:extLst>
          </p:nvPr>
        </p:nvGraphicFramePr>
        <p:xfrm>
          <a:off x="2205583" y="3643746"/>
          <a:ext cx="4732831" cy="1098154"/>
        </p:xfrm>
        <a:graphic>
          <a:graphicData uri="http://schemas.openxmlformats.org/drawingml/2006/table">
            <a:tbl>
              <a:tblPr/>
              <a:tblGrid>
                <a:gridCol w="1094909">
                  <a:extLst>
                    <a:ext uri="{9D8B030D-6E8A-4147-A177-3AD203B41FA5}">
                      <a16:colId xmlns:a16="http://schemas.microsoft.com/office/drawing/2014/main" val="20000"/>
                    </a:ext>
                  </a:extLst>
                </a:gridCol>
                <a:gridCol w="1094909">
                  <a:extLst>
                    <a:ext uri="{9D8B030D-6E8A-4147-A177-3AD203B41FA5}">
                      <a16:colId xmlns:a16="http://schemas.microsoft.com/office/drawing/2014/main" val="20001"/>
                    </a:ext>
                  </a:extLst>
                </a:gridCol>
                <a:gridCol w="1094909">
                  <a:extLst>
                    <a:ext uri="{9D8B030D-6E8A-4147-A177-3AD203B41FA5}">
                      <a16:colId xmlns:a16="http://schemas.microsoft.com/office/drawing/2014/main" val="20002"/>
                    </a:ext>
                  </a:extLst>
                </a:gridCol>
                <a:gridCol w="1448104">
                  <a:extLst>
                    <a:ext uri="{9D8B030D-6E8A-4147-A177-3AD203B41FA5}">
                      <a16:colId xmlns:a16="http://schemas.microsoft.com/office/drawing/2014/main" val="20003"/>
                    </a:ext>
                  </a:extLst>
                </a:gridCol>
              </a:tblGrid>
              <a:tr h="534838">
                <a:tc>
                  <a:txBody>
                    <a:bodyPr/>
                    <a:lstStyle/>
                    <a:p>
                      <a:pPr algn="l" fontAlgn="b"/>
                      <a:r>
                        <a:rPr lang="fr-FR" sz="2400" b="0" i="0" u="none" strike="noStrike" dirty="0">
                          <a:solidFill>
                            <a:srgbClr val="000000"/>
                          </a:solidFill>
                          <a:effectLst/>
                          <a:latin typeface="Arial"/>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algn="ctr" rtl="0" fontAlgn="b"/>
                      <a:r>
                        <a:rPr lang="fr-FR" sz="2000" b="0" i="0" u="none" strike="noStrike" dirty="0" err="1">
                          <a:solidFill>
                            <a:srgbClr val="000000"/>
                          </a:solidFill>
                          <a:effectLst/>
                          <a:latin typeface="Arial"/>
                        </a:rPr>
                        <a:t>Planned</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2000" b="0" i="0" u="none" strike="noStrike" dirty="0" err="1">
                          <a:solidFill>
                            <a:srgbClr val="000000"/>
                          </a:solidFill>
                          <a:effectLst/>
                          <a:latin typeface="Arial"/>
                        </a:rPr>
                        <a:t>Actual</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2000" b="0" i="0" u="none" strike="noStrike" dirty="0">
                          <a:solidFill>
                            <a:srgbClr val="000000"/>
                          </a:solidFill>
                          <a:effectLst/>
                          <a:latin typeface="Arial"/>
                        </a:rPr>
                        <a:t>% </a:t>
                      </a:r>
                      <a:r>
                        <a:rPr lang="fr-FR" sz="2000" b="0" i="0" u="none" strike="noStrike" dirty="0" err="1">
                          <a:solidFill>
                            <a:srgbClr val="000000"/>
                          </a:solidFill>
                          <a:effectLst/>
                          <a:latin typeface="Arial"/>
                        </a:rPr>
                        <a:t>realised</a:t>
                      </a:r>
                      <a:endParaRPr lang="fr-FR" sz="2000" b="0" i="0" u="none" strike="noStrike" dirty="0">
                        <a:solidFill>
                          <a:srgbClr val="000000"/>
                        </a:solidFill>
                        <a:effectLst/>
                        <a:latin typeface="Arial"/>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563316">
                <a:tc>
                  <a:txBody>
                    <a:bodyPr/>
                    <a:lstStyle/>
                    <a:p>
                      <a:pPr algn="l" rtl="0" fontAlgn="b"/>
                      <a:r>
                        <a:rPr lang="fr-FR" sz="1800" b="0" i="0" u="none" strike="noStrike" dirty="0">
                          <a:solidFill>
                            <a:srgbClr val="000000"/>
                          </a:solidFill>
                          <a:effectLst/>
                          <a:latin typeface="Arial"/>
                        </a:rPr>
                        <a:t>WP5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2000" b="0" i="0" u="none" strike="noStrike" dirty="0">
                          <a:solidFill>
                            <a:srgbClr val="000000"/>
                          </a:solidFill>
                          <a:effectLst/>
                          <a:latin typeface="Arial"/>
                        </a:rPr>
                        <a:t>41,14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0" i="0" u="none" strike="noStrike" dirty="0">
                          <a:solidFill>
                            <a:srgbClr val="000000"/>
                          </a:solidFill>
                          <a:effectLst/>
                          <a:latin typeface="Arial"/>
                        </a:rPr>
                        <a:t>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2000" b="1" i="0" u="none" strike="noStrike" dirty="0">
                          <a:solidFill>
                            <a:srgbClr val="000000"/>
                          </a:solidFill>
                          <a:effectLst/>
                          <a:latin typeface="Arial"/>
                        </a:rPr>
                        <a:t>20,18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27963735"/>
              </p:ext>
            </p:extLst>
          </p:nvPr>
        </p:nvGraphicFramePr>
        <p:xfrm>
          <a:off x="1282541" y="1326252"/>
          <a:ext cx="6787732" cy="1128133"/>
        </p:xfrm>
        <a:graphic>
          <a:graphicData uri="http://schemas.openxmlformats.org/drawingml/2006/table">
            <a:tbl>
              <a:tblPr/>
              <a:tblGrid>
                <a:gridCol w="942614">
                  <a:extLst>
                    <a:ext uri="{9D8B030D-6E8A-4147-A177-3AD203B41FA5}">
                      <a16:colId xmlns:a16="http://schemas.microsoft.com/office/drawing/2014/main" val="20000"/>
                    </a:ext>
                  </a:extLst>
                </a:gridCol>
                <a:gridCol w="645478">
                  <a:extLst>
                    <a:ext uri="{9D8B030D-6E8A-4147-A177-3AD203B41FA5}">
                      <a16:colId xmlns:a16="http://schemas.microsoft.com/office/drawing/2014/main" val="20001"/>
                    </a:ext>
                  </a:extLst>
                </a:gridCol>
                <a:gridCol w="680402">
                  <a:extLst>
                    <a:ext uri="{9D8B030D-6E8A-4147-A177-3AD203B41FA5}">
                      <a16:colId xmlns:a16="http://schemas.microsoft.com/office/drawing/2014/main" val="20002"/>
                    </a:ext>
                  </a:extLst>
                </a:gridCol>
                <a:gridCol w="1231265">
                  <a:extLst>
                    <a:ext uri="{9D8B030D-6E8A-4147-A177-3AD203B41FA5}">
                      <a16:colId xmlns:a16="http://schemas.microsoft.com/office/drawing/2014/main" val="20003"/>
                    </a:ext>
                  </a:extLst>
                </a:gridCol>
                <a:gridCol w="1145540">
                  <a:extLst>
                    <a:ext uri="{9D8B030D-6E8A-4147-A177-3AD203B41FA5}">
                      <a16:colId xmlns:a16="http://schemas.microsoft.com/office/drawing/2014/main" val="20004"/>
                    </a:ext>
                  </a:extLst>
                </a:gridCol>
                <a:gridCol w="939165">
                  <a:extLst>
                    <a:ext uri="{9D8B030D-6E8A-4147-A177-3AD203B41FA5}">
                      <a16:colId xmlns:a16="http://schemas.microsoft.com/office/drawing/2014/main" val="20005"/>
                    </a:ext>
                  </a:extLst>
                </a:gridCol>
                <a:gridCol w="615445">
                  <a:extLst>
                    <a:ext uri="{9D8B030D-6E8A-4147-A177-3AD203B41FA5}">
                      <a16:colId xmlns:a16="http://schemas.microsoft.com/office/drawing/2014/main" val="20006"/>
                    </a:ext>
                  </a:extLst>
                </a:gridCol>
                <a:gridCol w="587823">
                  <a:extLst>
                    <a:ext uri="{9D8B030D-6E8A-4147-A177-3AD203B41FA5}">
                      <a16:colId xmlns:a16="http://schemas.microsoft.com/office/drawing/2014/main" val="20007"/>
                    </a:ext>
                  </a:extLst>
                </a:gridCol>
              </a:tblGrid>
              <a:tr h="510913">
                <a:tc>
                  <a:txBody>
                    <a:bodyPr/>
                    <a:lstStyle/>
                    <a:p>
                      <a:pPr marL="0" algn="ctr" defTabSz="914400" rtl="0" eaLnBrk="1" fontAlgn="b" latinLnBrk="0" hangingPunct="1"/>
                      <a:r>
                        <a:rPr lang="fr-FR" sz="2000" b="1" i="0" u="none" strike="noStrike" kern="1200" dirty="0">
                          <a:solidFill>
                            <a:srgbClr val="000000"/>
                          </a:solidFill>
                          <a:effectLst/>
                          <a:latin typeface="Arial"/>
                          <a:ea typeface="+mn-ea"/>
                          <a:cs typeface="+mn-cs"/>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CNRS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UHAM</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UNIVLEEDS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GLASGOW</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JUELICH</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CAU</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marL="0" algn="ctr" defTabSz="914400" rtl="0" eaLnBrk="1" fontAlgn="b" latinLnBrk="0" hangingPunct="1"/>
                      <a:r>
                        <a:rPr lang="fr-FR" sz="1600" b="0" i="0" u="none" strike="noStrike" kern="1200" dirty="0">
                          <a:solidFill>
                            <a:srgbClr val="000000"/>
                          </a:solidFill>
                          <a:effectLst/>
                          <a:latin typeface="Arial"/>
                          <a:ea typeface="+mn-ea"/>
                          <a:cs typeface="+mn-cs"/>
                        </a:rPr>
                        <a:t>PSI</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563316">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PM </a:t>
                      </a:r>
                      <a:r>
                        <a:rPr lang="fr-FR" sz="2000" b="0" i="0" u="none" strike="noStrike" kern="1200" dirty="0" err="1">
                          <a:solidFill>
                            <a:srgbClr val="000000"/>
                          </a:solidFill>
                          <a:effectLst/>
                          <a:latin typeface="Arial"/>
                          <a:ea typeface="+mn-ea"/>
                          <a:cs typeface="+mn-cs"/>
                        </a:rPr>
                        <a:t>spent</a:t>
                      </a:r>
                      <a:endParaRPr lang="fr-FR" sz="2000" b="0" i="0" u="none" strike="noStrike" kern="1200" dirty="0">
                        <a:solidFill>
                          <a:srgbClr val="000000"/>
                        </a:solidFill>
                        <a:effectLst/>
                        <a:latin typeface="Arial"/>
                        <a:ea typeface="+mn-ea"/>
                        <a:cs typeface="+mn-cs"/>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b" latinLnBrk="0" hangingPunct="1"/>
                      <a:r>
                        <a:rPr lang="fr-FR" sz="2000" b="0" i="0" u="none" strike="noStrike" kern="1200" dirty="0">
                          <a:solidFill>
                            <a:srgbClr val="000000"/>
                          </a:solidFill>
                          <a:effectLst/>
                          <a:latin typeface="Arial"/>
                          <a:ea typeface="+mn-ea"/>
                          <a:cs typeface="+mn-cs"/>
                        </a:rPr>
                        <a:t>0,8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ZoneTexte 8"/>
          <p:cNvSpPr txBox="1"/>
          <p:nvPr/>
        </p:nvSpPr>
        <p:spPr>
          <a:xfrm>
            <a:off x="2819401" y="852056"/>
            <a:ext cx="3976254" cy="369332"/>
          </a:xfrm>
          <a:prstGeom prst="rect">
            <a:avLst/>
          </a:prstGeom>
          <a:noFill/>
        </p:spPr>
        <p:txBody>
          <a:bodyPr wrap="square" rtlCol="0">
            <a:spAutoFit/>
          </a:bodyPr>
          <a:lstStyle/>
          <a:p>
            <a:pPr algn="l"/>
            <a:r>
              <a:rPr lang="en-GB" b="1" dirty="0">
                <a:solidFill>
                  <a:schemeClr val="tx1"/>
                </a:solidFill>
              </a:rPr>
              <a:t>Person-Months spent during RP1</a:t>
            </a:r>
          </a:p>
        </p:txBody>
      </p:sp>
      <p:sp>
        <p:nvSpPr>
          <p:cNvPr id="10" name="ZoneTexte 9"/>
          <p:cNvSpPr txBox="1"/>
          <p:nvPr/>
        </p:nvSpPr>
        <p:spPr>
          <a:xfrm>
            <a:off x="3176154" y="3156281"/>
            <a:ext cx="3259282" cy="369332"/>
          </a:xfrm>
          <a:prstGeom prst="rect">
            <a:avLst/>
          </a:prstGeom>
          <a:noFill/>
        </p:spPr>
        <p:txBody>
          <a:bodyPr wrap="square" rtlCol="0">
            <a:spAutoFit/>
          </a:bodyPr>
          <a:lstStyle/>
          <a:p>
            <a:pPr algn="l"/>
            <a:r>
              <a:rPr lang="en-GB" b="1" dirty="0">
                <a:solidFill>
                  <a:schemeClr val="tx1"/>
                </a:solidFill>
              </a:rPr>
              <a:t>Percentage of P-M spent</a:t>
            </a:r>
          </a:p>
        </p:txBody>
      </p:sp>
    </p:spTree>
    <p:extLst>
      <p:ext uri="{BB962C8B-B14F-4D97-AF65-F5344CB8AC3E}">
        <p14:creationId xmlns:p14="http://schemas.microsoft.com/office/powerpoint/2010/main" val="418479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6" name="Rectangle 5"/>
          <p:cNvSpPr/>
          <p:nvPr/>
        </p:nvSpPr>
        <p:spPr>
          <a:xfrm>
            <a:off x="1672165" y="2584847"/>
            <a:ext cx="6946902" cy="584775"/>
          </a:xfrm>
          <a:prstGeom prst="rect">
            <a:avLst/>
          </a:prstGeom>
        </p:spPr>
        <p:txBody>
          <a:bodyPr wrap="square">
            <a:spAutoFit/>
          </a:bodyPr>
          <a:lstStyle/>
          <a:p>
            <a:pPr algn="l"/>
            <a:r>
              <a:rPr lang="en-US" sz="3200" b="1" dirty="0">
                <a:solidFill>
                  <a:schemeClr val="tx1"/>
                </a:solidFill>
                <a:effectLst>
                  <a:outerShdw blurRad="38100" dist="38100" dir="2700000" algn="tl">
                    <a:srgbClr val="000000">
                      <a:alpha val="43137"/>
                    </a:srgbClr>
                  </a:outerShdw>
                </a:effectLst>
              </a:rPr>
              <a:t>Task 5.1: Project coordination</a:t>
            </a:r>
          </a:p>
        </p:txBody>
      </p:sp>
    </p:spTree>
    <p:extLst>
      <p:ext uri="{BB962C8B-B14F-4D97-AF65-F5344CB8AC3E}">
        <p14:creationId xmlns:p14="http://schemas.microsoft.com/office/powerpoint/2010/main" val="1280720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GB"/>
          </a:p>
        </p:txBody>
      </p:sp>
      <p:sp>
        <p:nvSpPr>
          <p:cNvPr id="4" name="Rectangle 3"/>
          <p:cNvSpPr/>
          <p:nvPr/>
        </p:nvSpPr>
        <p:spPr bwMode="auto">
          <a:xfrm>
            <a:off x="-7250" y="0"/>
            <a:ext cx="9914838" cy="614149"/>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fr-FR" sz="2800" b="1" dirty="0">
                <a:latin typeface="+mn-lt"/>
                <a:cs typeface="Arial" pitchFamily="34" charset="0"/>
              </a:rPr>
              <a:t>T5.1: </a:t>
            </a:r>
            <a:r>
              <a:rPr lang="fr-FR" sz="2800" b="1" dirty="0" err="1">
                <a:latin typeface="+mn-lt"/>
                <a:cs typeface="Arial" pitchFamily="34" charset="0"/>
              </a:rPr>
              <a:t>Timeframe</a:t>
            </a:r>
            <a:r>
              <a:rPr lang="fr-FR" sz="2800" b="1" dirty="0">
                <a:latin typeface="+mn-lt"/>
                <a:cs typeface="Arial" pitchFamily="34" charset="0"/>
              </a:rPr>
              <a:t> and </a:t>
            </a:r>
            <a:r>
              <a:rPr lang="fr-FR" sz="2800" b="1" dirty="0" err="1">
                <a:latin typeface="+mn-lt"/>
                <a:cs typeface="Arial" pitchFamily="34" charset="0"/>
              </a:rPr>
              <a:t>Workplan</a:t>
            </a:r>
            <a:endParaRPr lang="fr-FR" sz="2800" b="1" dirty="0">
              <a:latin typeface="+mn-lt"/>
              <a:cs typeface="Arial" pitchFamily="34" charset="0"/>
            </a:endParaRPr>
          </a:p>
        </p:txBody>
      </p:sp>
      <p:graphicFrame>
        <p:nvGraphicFramePr>
          <p:cNvPr id="5" name="Diagramme 4"/>
          <p:cNvGraphicFramePr/>
          <p:nvPr>
            <p:extLst>
              <p:ext uri="{D42A27DB-BD31-4B8C-83A1-F6EECF244321}">
                <p14:modId xmlns:p14="http://schemas.microsoft.com/office/powerpoint/2010/main" val="2501125598"/>
              </p:ext>
            </p:extLst>
          </p:nvPr>
        </p:nvGraphicFramePr>
        <p:xfrm>
          <a:off x="73127" y="1195755"/>
          <a:ext cx="9728964" cy="2252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p:cNvSpPr txBox="1"/>
          <p:nvPr/>
        </p:nvSpPr>
        <p:spPr>
          <a:xfrm>
            <a:off x="2233607" y="1096032"/>
            <a:ext cx="1189503" cy="648117"/>
          </a:xfrm>
          <a:prstGeom prst="rect">
            <a:avLst/>
          </a:prstGeom>
          <a:noFill/>
        </p:spPr>
        <p:txBody>
          <a:bodyPr wrap="square" rtlCol="0">
            <a:spAutoFit/>
          </a:bodyPr>
          <a:lstStyle/>
          <a:p>
            <a:pPr algn="ctr"/>
            <a:r>
              <a:rPr lang="en-GB" dirty="0">
                <a:solidFill>
                  <a:schemeClr val="tx1"/>
                </a:solidFill>
              </a:rPr>
              <a:t>Check meeting</a:t>
            </a:r>
          </a:p>
        </p:txBody>
      </p:sp>
      <p:sp>
        <p:nvSpPr>
          <p:cNvPr id="7" name="ZoneTexte 6"/>
          <p:cNvSpPr txBox="1"/>
          <p:nvPr/>
        </p:nvSpPr>
        <p:spPr>
          <a:xfrm>
            <a:off x="7019912" y="1127869"/>
            <a:ext cx="1721773" cy="646331"/>
          </a:xfrm>
          <a:prstGeom prst="rect">
            <a:avLst/>
          </a:prstGeom>
          <a:noFill/>
        </p:spPr>
        <p:txBody>
          <a:bodyPr wrap="square" rtlCol="0">
            <a:spAutoFit/>
          </a:bodyPr>
          <a:lstStyle/>
          <a:p>
            <a:pPr algn="ctr"/>
            <a:r>
              <a:rPr lang="en-GB" dirty="0">
                <a:solidFill>
                  <a:schemeClr val="tx1"/>
                </a:solidFill>
              </a:rPr>
              <a:t>Final Check meeting</a:t>
            </a:r>
          </a:p>
        </p:txBody>
      </p:sp>
      <p:sp>
        <p:nvSpPr>
          <p:cNvPr id="8" name="ZoneTexte 7"/>
          <p:cNvSpPr txBox="1"/>
          <p:nvPr/>
        </p:nvSpPr>
        <p:spPr>
          <a:xfrm>
            <a:off x="1982929" y="3288185"/>
            <a:ext cx="5241836" cy="1754326"/>
          </a:xfrm>
          <a:prstGeom prst="rect">
            <a:avLst/>
          </a:prstGeom>
          <a:noFill/>
        </p:spPr>
        <p:txBody>
          <a:bodyPr wrap="square" rtlCol="0">
            <a:spAutoFit/>
          </a:bodyPr>
          <a:lstStyle/>
          <a:p>
            <a:pPr algn="ctr"/>
            <a:r>
              <a:rPr lang="en-GB" b="1" dirty="0">
                <a:solidFill>
                  <a:schemeClr val="tx1"/>
                </a:solidFill>
              </a:rPr>
              <a:t>Pre-financing (33.33% of overall budget) dispatched between partners</a:t>
            </a:r>
          </a:p>
          <a:p>
            <a:pPr algn="ctr"/>
            <a:endParaRPr lang="en-GB" b="1" dirty="0">
              <a:solidFill>
                <a:schemeClr val="tx1"/>
              </a:solidFill>
            </a:endParaRPr>
          </a:p>
          <a:p>
            <a:pPr algn="ctr"/>
            <a:r>
              <a:rPr lang="en-GB" b="1" dirty="0">
                <a:solidFill>
                  <a:schemeClr val="tx1"/>
                </a:solidFill>
              </a:rPr>
              <a:t>All </a:t>
            </a:r>
            <a:r>
              <a:rPr lang="en-GB" b="1" dirty="0">
                <a:solidFill>
                  <a:srgbClr val="BC1D0C"/>
                </a:solidFill>
              </a:rPr>
              <a:t>Milestones</a:t>
            </a:r>
            <a:r>
              <a:rPr lang="en-GB" b="1" dirty="0">
                <a:solidFill>
                  <a:schemeClr val="tx1"/>
                </a:solidFill>
              </a:rPr>
              <a:t> were reached and all </a:t>
            </a:r>
            <a:r>
              <a:rPr lang="en-GB" b="1" dirty="0">
                <a:solidFill>
                  <a:srgbClr val="BC1D0C"/>
                </a:solidFill>
              </a:rPr>
              <a:t>Deliverables</a:t>
            </a:r>
            <a:r>
              <a:rPr lang="en-GB" b="1" dirty="0">
                <a:solidFill>
                  <a:schemeClr val="tx1"/>
                </a:solidFill>
              </a:rPr>
              <a:t> were delivered </a:t>
            </a:r>
            <a:r>
              <a:rPr lang="en-GB" b="1" dirty="0">
                <a:solidFill>
                  <a:srgbClr val="BC1D0C"/>
                </a:solidFill>
              </a:rPr>
              <a:t>in due time</a:t>
            </a:r>
          </a:p>
          <a:p>
            <a:pPr algn="ctr"/>
            <a:endParaRPr lang="en-GB" b="1" dirty="0">
              <a:solidFill>
                <a:schemeClr val="tx1"/>
              </a:solidFill>
            </a:endParaRPr>
          </a:p>
        </p:txBody>
      </p:sp>
      <p:sp>
        <p:nvSpPr>
          <p:cNvPr id="9" name="ZoneTexte 8"/>
          <p:cNvSpPr txBox="1"/>
          <p:nvPr/>
        </p:nvSpPr>
        <p:spPr>
          <a:xfrm>
            <a:off x="-36128" y="1073169"/>
            <a:ext cx="1141027" cy="646331"/>
          </a:xfrm>
          <a:prstGeom prst="rect">
            <a:avLst/>
          </a:prstGeom>
          <a:noFill/>
        </p:spPr>
        <p:txBody>
          <a:bodyPr wrap="square" rtlCol="0">
            <a:spAutoFit/>
          </a:bodyPr>
          <a:lstStyle/>
          <a:p>
            <a:pPr algn="ctr"/>
            <a:r>
              <a:rPr lang="en-GB" dirty="0">
                <a:solidFill>
                  <a:schemeClr val="tx1"/>
                </a:solidFill>
              </a:rPr>
              <a:t>Pre-financing</a:t>
            </a:r>
          </a:p>
        </p:txBody>
      </p:sp>
      <p:sp>
        <p:nvSpPr>
          <p:cNvPr id="12" name="Rectangle 11"/>
          <p:cNvSpPr/>
          <p:nvPr/>
        </p:nvSpPr>
        <p:spPr bwMode="auto">
          <a:xfrm>
            <a:off x="110052" y="1744149"/>
            <a:ext cx="113468" cy="1146371"/>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5" name="ZoneTexte 14"/>
          <p:cNvSpPr txBox="1"/>
          <p:nvPr/>
        </p:nvSpPr>
        <p:spPr>
          <a:xfrm>
            <a:off x="4784482" y="1133569"/>
            <a:ext cx="1189503" cy="648117"/>
          </a:xfrm>
          <a:prstGeom prst="rect">
            <a:avLst/>
          </a:prstGeom>
          <a:noFill/>
        </p:spPr>
        <p:txBody>
          <a:bodyPr wrap="square" rtlCol="0">
            <a:spAutoFit/>
          </a:bodyPr>
          <a:lstStyle/>
          <a:p>
            <a:pPr algn="ctr"/>
            <a:r>
              <a:rPr lang="en-GB" dirty="0">
                <a:solidFill>
                  <a:schemeClr val="tx1"/>
                </a:solidFill>
              </a:rPr>
              <a:t>Check meeting</a:t>
            </a:r>
          </a:p>
        </p:txBody>
      </p:sp>
      <p:sp>
        <p:nvSpPr>
          <p:cNvPr id="17" name="Rectangle 16"/>
          <p:cNvSpPr/>
          <p:nvPr/>
        </p:nvSpPr>
        <p:spPr bwMode="auto">
          <a:xfrm>
            <a:off x="1557058" y="1719500"/>
            <a:ext cx="45719" cy="1225050"/>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8" name="ZoneTexte 17"/>
          <p:cNvSpPr txBox="1"/>
          <p:nvPr/>
        </p:nvSpPr>
        <p:spPr>
          <a:xfrm>
            <a:off x="985165" y="1195754"/>
            <a:ext cx="1189503" cy="523220"/>
          </a:xfrm>
          <a:prstGeom prst="rect">
            <a:avLst/>
          </a:prstGeom>
          <a:noFill/>
        </p:spPr>
        <p:txBody>
          <a:bodyPr wrap="square" rtlCol="0">
            <a:spAutoFit/>
          </a:bodyPr>
          <a:lstStyle/>
          <a:p>
            <a:pPr algn="ctr"/>
            <a:r>
              <a:rPr lang="en-GB" sz="1400" dirty="0">
                <a:solidFill>
                  <a:schemeClr val="tx1"/>
                </a:solidFill>
              </a:rPr>
              <a:t>Interim Review</a:t>
            </a:r>
          </a:p>
        </p:txBody>
      </p:sp>
      <p:sp>
        <p:nvSpPr>
          <p:cNvPr id="19" name="Rectangle 18"/>
          <p:cNvSpPr/>
          <p:nvPr/>
        </p:nvSpPr>
        <p:spPr bwMode="auto">
          <a:xfrm>
            <a:off x="2800581" y="1744147"/>
            <a:ext cx="113468" cy="1146371"/>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0" name="Rectangle 19"/>
          <p:cNvSpPr/>
          <p:nvPr/>
        </p:nvSpPr>
        <p:spPr bwMode="auto">
          <a:xfrm>
            <a:off x="5583365" y="1744147"/>
            <a:ext cx="113468" cy="1146371"/>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21" name="Rectangle 20"/>
          <p:cNvSpPr/>
          <p:nvPr/>
        </p:nvSpPr>
        <p:spPr bwMode="auto">
          <a:xfrm>
            <a:off x="8402786" y="1744147"/>
            <a:ext cx="113468" cy="1146371"/>
          </a:xfrm>
          <a:prstGeom prst="rect">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Tree>
    <p:extLst>
      <p:ext uri="{BB962C8B-B14F-4D97-AF65-F5344CB8AC3E}">
        <p14:creationId xmlns:p14="http://schemas.microsoft.com/office/powerpoint/2010/main" val="302312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T5.1: Timeframe and </a:t>
            </a:r>
            <a:r>
              <a:rPr lang="en-GB" dirty="0" err="1"/>
              <a:t>Workplan</a:t>
            </a: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135787"/>
            <a:ext cx="9647873" cy="425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llipse 3"/>
          <p:cNvSpPr/>
          <p:nvPr/>
        </p:nvSpPr>
        <p:spPr bwMode="auto">
          <a:xfrm>
            <a:off x="1325880" y="1043940"/>
            <a:ext cx="3086100" cy="4533900"/>
          </a:xfrm>
          <a:prstGeom prst="ellipse">
            <a:avLst/>
          </a:prstGeom>
          <a:noFill/>
          <a:ln w="69850" cap="flat" cmpd="sng" algn="ctr">
            <a:solidFill>
              <a:srgbClr val="C00000">
                <a:alpha val="9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6" name="ZoneTexte 5"/>
          <p:cNvSpPr txBox="1"/>
          <p:nvPr/>
        </p:nvSpPr>
        <p:spPr>
          <a:xfrm rot="20173072">
            <a:off x="1714533" y="2590175"/>
            <a:ext cx="2694284" cy="1015663"/>
          </a:xfrm>
          <a:prstGeom prst="rect">
            <a:avLst/>
          </a:prstGeom>
          <a:noFill/>
        </p:spPr>
        <p:txBody>
          <a:bodyPr wrap="square" rtlCol="0">
            <a:spAutoFit/>
          </a:bodyPr>
          <a:lstStyle/>
          <a:p>
            <a:pPr algn="l"/>
            <a:r>
              <a:rPr lang="en-US" sz="6000" dirty="0">
                <a:solidFill>
                  <a:srgbClr val="FF0000"/>
                </a:solidFill>
                <a:latin typeface="Stencil" pitchFamily="82" charset="0"/>
              </a:rPr>
              <a:t>[</a:t>
            </a:r>
            <a:r>
              <a:rPr lang="en-US" sz="4800" dirty="0">
                <a:solidFill>
                  <a:srgbClr val="FF0000"/>
                </a:solidFill>
                <a:latin typeface="Stencil" pitchFamily="82" charset="0"/>
              </a:rPr>
              <a:t>DONE</a:t>
            </a:r>
            <a:r>
              <a:rPr lang="en-US" sz="6000" dirty="0">
                <a:solidFill>
                  <a:srgbClr val="FF0000"/>
                </a:solidFill>
                <a:latin typeface="Stencil" pitchFamily="82" charset="0"/>
              </a:rPr>
              <a:t>]</a:t>
            </a:r>
          </a:p>
        </p:txBody>
      </p:sp>
    </p:spTree>
    <p:extLst>
      <p:ext uri="{BB962C8B-B14F-4D97-AF65-F5344CB8AC3E}">
        <p14:creationId xmlns:p14="http://schemas.microsoft.com/office/powerpoint/2010/main" val="28505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450" decel="100000" fill="hold"/>
                                        <p:tgtEl>
                                          <p:spTgt spid="6"/>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6"/>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T5.1: Internal Communication</a:t>
            </a:r>
          </a:p>
        </p:txBody>
      </p:sp>
      <p:sp>
        <p:nvSpPr>
          <p:cNvPr id="4" name="ZoneTexte 3"/>
          <p:cNvSpPr txBox="1"/>
          <p:nvPr/>
        </p:nvSpPr>
        <p:spPr>
          <a:xfrm>
            <a:off x="182880" y="800100"/>
            <a:ext cx="9319260" cy="4247317"/>
          </a:xfrm>
          <a:prstGeom prst="rect">
            <a:avLst/>
          </a:prstGeom>
          <a:noFill/>
        </p:spPr>
        <p:txBody>
          <a:bodyPr wrap="square" rtlCol="0">
            <a:spAutoFit/>
          </a:bodyPr>
          <a:lstStyle/>
          <a:p>
            <a:pPr algn="l"/>
            <a:r>
              <a:rPr lang="en-GB" b="1" u="sng" dirty="0">
                <a:solidFill>
                  <a:schemeClr val="tx1"/>
                </a:solidFill>
              </a:rPr>
              <a:t>Mailing lists created:</a:t>
            </a:r>
          </a:p>
          <a:p>
            <a:pPr algn="l"/>
            <a:endParaRPr lang="en-GB" dirty="0">
              <a:solidFill>
                <a:schemeClr val="tx1"/>
              </a:solidFill>
            </a:endParaRPr>
          </a:p>
          <a:p>
            <a:pPr marL="285750" indent="-285750" algn="l">
              <a:buFont typeface="Wingdings" panose="05000000000000000000" pitchFamily="2" charset="2"/>
              <a:buChar char="q"/>
            </a:pPr>
            <a:r>
              <a:rPr lang="en-GB" b="1" dirty="0">
                <a:solidFill>
                  <a:schemeClr val="tx1"/>
                </a:solidFill>
              </a:rPr>
              <a:t>Participants: all scientific participants in the action</a:t>
            </a: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r>
              <a:rPr lang="en-GB" b="1" dirty="0">
                <a:solidFill>
                  <a:schemeClr val="tx1"/>
                </a:solidFill>
              </a:rPr>
              <a:t>Management board: Coordinator, PIs and WP leaders</a:t>
            </a: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r>
              <a:rPr lang="en-GB" b="1" dirty="0">
                <a:solidFill>
                  <a:schemeClr val="tx1"/>
                </a:solidFill>
              </a:rPr>
              <a:t>Industrial Advisory Board: Coordinator and IAB members</a:t>
            </a:r>
          </a:p>
          <a:p>
            <a:pPr marL="285750" indent="-285750" algn="l">
              <a:buFont typeface="Wingdings" panose="05000000000000000000" pitchFamily="2" charset="2"/>
              <a:buChar char="q"/>
            </a:pPr>
            <a:endParaRPr lang="en-GB" dirty="0">
              <a:solidFill>
                <a:schemeClr val="tx1"/>
              </a:solidFill>
            </a:endParaRPr>
          </a:p>
          <a:p>
            <a:pPr marL="285750" indent="-285750" algn="l">
              <a:buFont typeface="Wingdings" panose="05000000000000000000" pitchFamily="2" charset="2"/>
              <a:buChar char="q"/>
            </a:pPr>
            <a:endParaRPr lang="en-GB" dirty="0">
              <a:solidFill>
                <a:schemeClr val="tx1"/>
              </a:solidFill>
            </a:endParaRPr>
          </a:p>
          <a:p>
            <a:pPr algn="l"/>
            <a:endParaRPr lang="en-GB" dirty="0">
              <a:solidFill>
                <a:schemeClr val="tx1"/>
              </a:solidFill>
            </a:endParaRPr>
          </a:p>
          <a:p>
            <a:pPr marL="285750" indent="-285750" algn="l">
              <a:buFont typeface="Wingdings" panose="05000000000000000000" pitchFamily="2" charset="2"/>
              <a:buChar char="q"/>
            </a:pPr>
            <a:r>
              <a:rPr lang="en-GB" b="1" dirty="0">
                <a:solidFill>
                  <a:schemeClr val="tx1"/>
                </a:solidFill>
              </a:rPr>
              <a:t>Administration: all partners administration contact persons</a:t>
            </a:r>
          </a:p>
        </p:txBody>
      </p:sp>
      <p:sp>
        <p:nvSpPr>
          <p:cNvPr id="5" name="Flèche droite 4"/>
          <p:cNvSpPr/>
          <p:nvPr/>
        </p:nvSpPr>
        <p:spPr bwMode="auto">
          <a:xfrm>
            <a:off x="1242060" y="1870710"/>
            <a:ext cx="472440" cy="3886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6" name="ZoneTexte 5"/>
          <p:cNvSpPr txBox="1"/>
          <p:nvPr/>
        </p:nvSpPr>
        <p:spPr>
          <a:xfrm>
            <a:off x="1859522" y="1844723"/>
            <a:ext cx="7208520" cy="646331"/>
          </a:xfrm>
          <a:prstGeom prst="rect">
            <a:avLst/>
          </a:prstGeom>
          <a:noFill/>
        </p:spPr>
        <p:txBody>
          <a:bodyPr wrap="square" rtlCol="0">
            <a:spAutoFit/>
          </a:bodyPr>
          <a:lstStyle/>
          <a:p>
            <a:pPr algn="l"/>
            <a:r>
              <a:rPr lang="en-GB" dirty="0">
                <a:solidFill>
                  <a:schemeClr val="tx1"/>
                </a:solidFill>
              </a:rPr>
              <a:t>Major news related to the project: meetings, workshop “save the date” message etc.</a:t>
            </a:r>
          </a:p>
        </p:txBody>
      </p:sp>
      <p:sp>
        <p:nvSpPr>
          <p:cNvPr id="7" name="Flèche droite 6"/>
          <p:cNvSpPr/>
          <p:nvPr/>
        </p:nvSpPr>
        <p:spPr bwMode="auto">
          <a:xfrm>
            <a:off x="1242060" y="2975610"/>
            <a:ext cx="472440" cy="3886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8" name="ZoneTexte 7"/>
          <p:cNvSpPr txBox="1"/>
          <p:nvPr/>
        </p:nvSpPr>
        <p:spPr>
          <a:xfrm>
            <a:off x="1821422" y="2846754"/>
            <a:ext cx="7246620" cy="646331"/>
          </a:xfrm>
          <a:prstGeom prst="rect">
            <a:avLst/>
          </a:prstGeom>
          <a:noFill/>
        </p:spPr>
        <p:txBody>
          <a:bodyPr wrap="square" rtlCol="0">
            <a:spAutoFit/>
          </a:bodyPr>
          <a:lstStyle/>
          <a:p>
            <a:pPr algn="l"/>
            <a:r>
              <a:rPr lang="en-GB" dirty="0">
                <a:solidFill>
                  <a:schemeClr val="tx1"/>
                </a:solidFill>
              </a:rPr>
              <a:t>Regular discussions for strategy, document writing, publication announcements etc.</a:t>
            </a:r>
          </a:p>
        </p:txBody>
      </p:sp>
      <p:sp>
        <p:nvSpPr>
          <p:cNvPr id="11" name="ZoneTexte 10"/>
          <p:cNvSpPr txBox="1"/>
          <p:nvPr/>
        </p:nvSpPr>
        <p:spPr>
          <a:xfrm>
            <a:off x="1920240" y="4082534"/>
            <a:ext cx="2826415" cy="369332"/>
          </a:xfrm>
          <a:prstGeom prst="rect">
            <a:avLst/>
          </a:prstGeom>
          <a:noFill/>
        </p:spPr>
        <p:txBody>
          <a:bodyPr wrap="none" rtlCol="0">
            <a:spAutoFit/>
          </a:bodyPr>
          <a:lstStyle/>
          <a:p>
            <a:pPr algn="l"/>
            <a:r>
              <a:rPr lang="en-GB" dirty="0">
                <a:solidFill>
                  <a:schemeClr val="tx1"/>
                </a:solidFill>
              </a:rPr>
              <a:t>IAB meeting organisation</a:t>
            </a:r>
          </a:p>
        </p:txBody>
      </p:sp>
      <p:sp>
        <p:nvSpPr>
          <p:cNvPr id="12" name="ZoneTexte 11"/>
          <p:cNvSpPr txBox="1"/>
          <p:nvPr/>
        </p:nvSpPr>
        <p:spPr>
          <a:xfrm>
            <a:off x="1920240" y="5166598"/>
            <a:ext cx="7250703" cy="369332"/>
          </a:xfrm>
          <a:prstGeom prst="rect">
            <a:avLst/>
          </a:prstGeom>
          <a:noFill/>
        </p:spPr>
        <p:txBody>
          <a:bodyPr wrap="none" rtlCol="0">
            <a:spAutoFit/>
          </a:bodyPr>
          <a:lstStyle/>
          <a:p>
            <a:pPr algn="l"/>
            <a:r>
              <a:rPr lang="en-GB" dirty="0">
                <a:solidFill>
                  <a:schemeClr val="tx1"/>
                </a:solidFill>
              </a:rPr>
              <a:t>Send best practise advice, protocol for Check review organisation etc.</a:t>
            </a:r>
          </a:p>
        </p:txBody>
      </p:sp>
      <p:sp>
        <p:nvSpPr>
          <p:cNvPr id="13" name="Flèche droite 12"/>
          <p:cNvSpPr/>
          <p:nvPr/>
        </p:nvSpPr>
        <p:spPr bwMode="auto">
          <a:xfrm>
            <a:off x="1242060" y="3984784"/>
            <a:ext cx="472440" cy="3886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sp>
        <p:nvSpPr>
          <p:cNvPr id="14" name="Flèche droite 13"/>
          <p:cNvSpPr/>
          <p:nvPr/>
        </p:nvSpPr>
        <p:spPr bwMode="auto">
          <a:xfrm>
            <a:off x="1242060" y="5147310"/>
            <a:ext cx="472440" cy="388620"/>
          </a:xfrm>
          <a:prstGeom prst="rightArrow">
            <a:avLst/>
          </a:prstGeom>
          <a:solidFill>
            <a:srgbClr val="BC4D5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a:latin typeface="Arial" pitchFamily="34" charset="0"/>
              <a:cs typeface="Arial" pitchFamily="34" charset="0"/>
            </a:endParaRPr>
          </a:p>
        </p:txBody>
      </p:sp>
      <p:pic>
        <p:nvPicPr>
          <p:cNvPr id="1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5715" y="910849"/>
            <a:ext cx="784655" cy="784655"/>
          </a:xfrm>
          <a:prstGeom prst="rect">
            <a:avLst/>
          </a:prstGeom>
        </p:spPr>
      </p:pic>
    </p:spTree>
    <p:extLst>
      <p:ext uri="{BB962C8B-B14F-4D97-AF65-F5344CB8AC3E}">
        <p14:creationId xmlns:p14="http://schemas.microsoft.com/office/powerpoint/2010/main" val="268262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p:bldP spid="12" grpId="0"/>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T5.1: Use of resources: Person-Months 1/2</a:t>
            </a:r>
          </a:p>
        </p:txBody>
      </p:sp>
      <p:sp>
        <p:nvSpPr>
          <p:cNvPr id="6" name="ZoneTexte 5"/>
          <p:cNvSpPr txBox="1"/>
          <p:nvPr/>
        </p:nvSpPr>
        <p:spPr>
          <a:xfrm>
            <a:off x="98669" y="702526"/>
            <a:ext cx="4771499" cy="369332"/>
          </a:xfrm>
          <a:prstGeom prst="rect">
            <a:avLst/>
          </a:prstGeom>
          <a:noFill/>
          <a:ln>
            <a:solidFill>
              <a:srgbClr val="CC0000"/>
            </a:solidFill>
          </a:ln>
        </p:spPr>
        <p:txBody>
          <a:bodyPr wrap="none" rtlCol="0">
            <a:spAutoFit/>
          </a:bodyPr>
          <a:lstStyle/>
          <a:p>
            <a:pPr algn="l"/>
            <a:r>
              <a:rPr lang="en-GB" dirty="0">
                <a:solidFill>
                  <a:schemeClr val="tx1"/>
                </a:solidFill>
              </a:rPr>
              <a:t>Planned Person-Months per WP  per Partner</a:t>
            </a:r>
          </a:p>
        </p:txBody>
      </p:sp>
      <p:sp>
        <p:nvSpPr>
          <p:cNvPr id="7" name="ZoneTexte 6"/>
          <p:cNvSpPr txBox="1"/>
          <p:nvPr/>
        </p:nvSpPr>
        <p:spPr>
          <a:xfrm>
            <a:off x="5183257" y="3519722"/>
            <a:ext cx="4581939" cy="369332"/>
          </a:xfrm>
          <a:prstGeom prst="rect">
            <a:avLst/>
          </a:prstGeom>
          <a:noFill/>
          <a:ln>
            <a:solidFill>
              <a:srgbClr val="CC0000"/>
            </a:solidFill>
          </a:ln>
        </p:spPr>
        <p:txBody>
          <a:bodyPr wrap="square" rtlCol="0">
            <a:spAutoFit/>
          </a:bodyPr>
          <a:lstStyle/>
          <a:p>
            <a:pPr algn="l"/>
            <a:r>
              <a:rPr lang="en-GB" dirty="0">
                <a:solidFill>
                  <a:schemeClr val="tx1"/>
                </a:solidFill>
              </a:rPr>
              <a:t>Actual Person-Months per WP  per Partner</a:t>
            </a:r>
          </a:p>
        </p:txBody>
      </p:sp>
      <p:graphicFrame>
        <p:nvGraphicFramePr>
          <p:cNvPr id="10" name="Tableau 9"/>
          <p:cNvGraphicFramePr>
            <a:graphicFrameLocks noGrp="1"/>
          </p:cNvGraphicFramePr>
          <p:nvPr>
            <p:extLst>
              <p:ext uri="{D42A27DB-BD31-4B8C-83A1-F6EECF244321}">
                <p14:modId xmlns:p14="http://schemas.microsoft.com/office/powerpoint/2010/main" val="2060766610"/>
              </p:ext>
            </p:extLst>
          </p:nvPr>
        </p:nvGraphicFramePr>
        <p:xfrm>
          <a:off x="4340674" y="3836451"/>
          <a:ext cx="5464278" cy="2534475"/>
        </p:xfrm>
        <a:graphic>
          <a:graphicData uri="http://schemas.openxmlformats.org/drawingml/2006/table">
            <a:tbl>
              <a:tblPr/>
              <a:tblGrid>
                <a:gridCol w="1175858">
                  <a:extLst>
                    <a:ext uri="{9D8B030D-6E8A-4147-A177-3AD203B41FA5}">
                      <a16:colId xmlns:a16="http://schemas.microsoft.com/office/drawing/2014/main" val="20000"/>
                    </a:ext>
                  </a:extLst>
                </a:gridCol>
                <a:gridCol w="857684">
                  <a:extLst>
                    <a:ext uri="{9D8B030D-6E8A-4147-A177-3AD203B41FA5}">
                      <a16:colId xmlns:a16="http://schemas.microsoft.com/office/drawing/2014/main" val="20001"/>
                    </a:ext>
                  </a:extLst>
                </a:gridCol>
                <a:gridCol w="857684">
                  <a:extLst>
                    <a:ext uri="{9D8B030D-6E8A-4147-A177-3AD203B41FA5}">
                      <a16:colId xmlns:a16="http://schemas.microsoft.com/office/drawing/2014/main" val="20002"/>
                    </a:ext>
                  </a:extLst>
                </a:gridCol>
                <a:gridCol w="857684">
                  <a:extLst>
                    <a:ext uri="{9D8B030D-6E8A-4147-A177-3AD203B41FA5}">
                      <a16:colId xmlns:a16="http://schemas.microsoft.com/office/drawing/2014/main" val="20003"/>
                    </a:ext>
                  </a:extLst>
                </a:gridCol>
                <a:gridCol w="857684">
                  <a:extLst>
                    <a:ext uri="{9D8B030D-6E8A-4147-A177-3AD203B41FA5}">
                      <a16:colId xmlns:a16="http://schemas.microsoft.com/office/drawing/2014/main" val="20004"/>
                    </a:ext>
                  </a:extLst>
                </a:gridCol>
                <a:gridCol w="857684">
                  <a:extLst>
                    <a:ext uri="{9D8B030D-6E8A-4147-A177-3AD203B41FA5}">
                      <a16:colId xmlns:a16="http://schemas.microsoft.com/office/drawing/2014/main" val="20005"/>
                    </a:ext>
                  </a:extLst>
                </a:gridCol>
              </a:tblGrid>
              <a:tr h="347944">
                <a:tc>
                  <a:txBody>
                    <a:bodyPr/>
                    <a:lstStyle/>
                    <a:p>
                      <a:pPr algn="l" fontAlgn="b"/>
                      <a:r>
                        <a:rPr lang="fr-FR" sz="1800" b="0" i="0" u="none" strike="noStrike" dirty="0">
                          <a:solidFill>
                            <a:srgbClr val="000000"/>
                          </a:solidFill>
                          <a:effectLst/>
                          <a:latin typeface="Arial"/>
                        </a:rPr>
                        <a:t>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algn="ctr" rtl="0" fontAlgn="b"/>
                      <a:r>
                        <a:rPr lang="fr-FR" sz="1400" b="0" i="0" u="none" strike="noStrike">
                          <a:solidFill>
                            <a:srgbClr val="000000"/>
                          </a:solidFill>
                          <a:effectLst/>
                          <a:latin typeface="Arial"/>
                        </a:rPr>
                        <a:t>WP1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dirty="0">
                          <a:solidFill>
                            <a:srgbClr val="000000"/>
                          </a:solidFill>
                          <a:effectLst/>
                          <a:latin typeface="Arial"/>
                        </a:rPr>
                        <a:t>WP5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250366">
                <a:tc>
                  <a:txBody>
                    <a:bodyPr/>
                    <a:lstStyle/>
                    <a:p>
                      <a:pPr algn="l" rtl="0" fontAlgn="b"/>
                      <a:r>
                        <a:rPr lang="fr-FR" sz="1400" b="0" i="0" u="none" strike="noStrike" dirty="0">
                          <a:solidFill>
                            <a:srgbClr val="000000"/>
                          </a:solidFill>
                          <a:effectLst/>
                          <a:latin typeface="Arial"/>
                        </a:rPr>
                        <a:t>CNRS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dirty="0">
                          <a:solidFill>
                            <a:srgbClr val="000000"/>
                          </a:solidFill>
                          <a:effectLst/>
                          <a:latin typeface="Arial"/>
                        </a:rPr>
                        <a:t>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14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7</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0366">
                <a:tc>
                  <a:txBody>
                    <a:bodyPr/>
                    <a:lstStyle/>
                    <a:p>
                      <a:pPr algn="l" rtl="0" fontAlgn="b"/>
                      <a:r>
                        <a:rPr lang="fr-FR" sz="1400" b="0" i="0" u="none" strike="noStrike">
                          <a:solidFill>
                            <a:srgbClr val="000000"/>
                          </a:solidFill>
                          <a:effectLst/>
                          <a:latin typeface="Arial"/>
                        </a:rPr>
                        <a:t>UHAM</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11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9,5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5476">
                <a:tc>
                  <a:txBody>
                    <a:bodyPr/>
                    <a:lstStyle/>
                    <a:p>
                      <a:pPr algn="l" rtl="0" fontAlgn="b"/>
                      <a:r>
                        <a:rPr lang="fr-FR" sz="1400" b="0" i="0" u="none" strike="noStrike">
                          <a:solidFill>
                            <a:srgbClr val="000000"/>
                          </a:solidFill>
                          <a:effectLst/>
                          <a:latin typeface="Arial"/>
                        </a:rPr>
                        <a:t>UNIVLEEDS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4,08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9,89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0,92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5476">
                <a:tc>
                  <a:txBody>
                    <a:bodyPr/>
                    <a:lstStyle/>
                    <a:p>
                      <a:pPr algn="l" rtl="0" fontAlgn="b"/>
                      <a:r>
                        <a:rPr lang="fr-FR" sz="1400" b="0" i="0" u="none" strike="noStrike">
                          <a:solidFill>
                            <a:srgbClr val="000000"/>
                          </a:solidFill>
                          <a:effectLst/>
                          <a:latin typeface="Arial"/>
                        </a:rPr>
                        <a:t>GLASGOW</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fontAlgn="b"/>
                      <a:r>
                        <a:rPr lang="fr-FR" sz="1400" b="0" i="0" u="none" strike="noStrike" dirty="0">
                          <a:solidFill>
                            <a:srgbClr val="000000"/>
                          </a:solidFill>
                          <a:effectLst/>
                          <a:latin typeface="Arial"/>
                        </a:rPr>
                        <a:t>10,82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1400" b="0" i="0" u="none" strike="noStrike">
                          <a:solidFill>
                            <a:srgbClr val="000000"/>
                          </a:solidFill>
                          <a:effectLst/>
                          <a:latin typeface="Arial"/>
                        </a:rPr>
                        <a:t>1,19</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Arial"/>
                        </a:rPr>
                        <a:t>10,75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1400" b="0" i="0" u="none" strike="noStrike" dirty="0">
                          <a:solidFill>
                            <a:srgbClr val="000000"/>
                          </a:solidFill>
                          <a:effectLst/>
                          <a:latin typeface="Arial"/>
                        </a:rPr>
                        <a:t>0,71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fr-FR" sz="1400" b="0" i="0" u="none" strike="noStrike">
                          <a:solidFill>
                            <a:srgbClr val="000000"/>
                          </a:solidFill>
                          <a:effectLst/>
                          <a:latin typeface="Arial"/>
                        </a:rPr>
                        <a:t>0,5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749">
                <a:tc>
                  <a:txBody>
                    <a:bodyPr/>
                    <a:lstStyle/>
                    <a:p>
                      <a:pPr algn="l" rtl="0" fontAlgn="b"/>
                      <a:r>
                        <a:rPr lang="fr-FR" sz="1400" b="0" i="0" u="none" strike="noStrike">
                          <a:solidFill>
                            <a:srgbClr val="000000"/>
                          </a:solidFill>
                          <a:effectLst/>
                          <a:latin typeface="Arial"/>
                        </a:rPr>
                        <a:t>JUELICH</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10,72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0366">
                <a:tc>
                  <a:txBody>
                    <a:bodyPr/>
                    <a:lstStyle/>
                    <a:p>
                      <a:pPr algn="l" rtl="0" fontAlgn="b"/>
                      <a:r>
                        <a:rPr lang="fr-FR" sz="1400" b="0" i="0" u="none" strike="noStrike">
                          <a:solidFill>
                            <a:srgbClr val="000000"/>
                          </a:solidFill>
                          <a:effectLst/>
                          <a:latin typeface="Arial"/>
                        </a:rPr>
                        <a:t>CAU</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0366">
                <a:tc>
                  <a:txBody>
                    <a:bodyPr/>
                    <a:lstStyle/>
                    <a:p>
                      <a:pPr algn="l" rtl="0" fontAlgn="b"/>
                      <a:r>
                        <a:rPr lang="fr-FR" sz="1400" b="0" i="0" u="none" strike="noStrike">
                          <a:solidFill>
                            <a:srgbClr val="000000"/>
                          </a:solidFill>
                          <a:effectLst/>
                          <a:latin typeface="Arial"/>
                        </a:rPr>
                        <a:t>PSI</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7,33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3,2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0,8</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0366">
                <a:tc>
                  <a:txBody>
                    <a:bodyPr/>
                    <a:lstStyle/>
                    <a:p>
                      <a:pPr algn="r" rtl="0" fontAlgn="b"/>
                      <a:r>
                        <a:rPr lang="fr-FR" sz="1400" b="1" i="0" u="none" strike="noStrike" dirty="0">
                          <a:solidFill>
                            <a:schemeClr val="bg1"/>
                          </a:solidFill>
                          <a:effectLst/>
                          <a:latin typeface="Arial"/>
                        </a:rPr>
                        <a:t>TOTAL</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0" i="0" u="none" strike="noStrike" dirty="0">
                          <a:solidFill>
                            <a:schemeClr val="bg1"/>
                          </a:solidFill>
                          <a:effectLst/>
                          <a:latin typeface="Arial"/>
                        </a:rPr>
                        <a:t>37,23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0" i="0" u="none" strike="noStrike" dirty="0">
                          <a:solidFill>
                            <a:schemeClr val="bg1"/>
                          </a:solidFill>
                          <a:effectLst/>
                          <a:latin typeface="Arial"/>
                        </a:rPr>
                        <a:t>37,78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0" i="0" u="none" strike="noStrike" dirty="0">
                          <a:solidFill>
                            <a:schemeClr val="bg1"/>
                          </a:solidFill>
                          <a:effectLst/>
                          <a:latin typeface="Arial"/>
                        </a:rPr>
                        <a:t>34,47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0" i="0" u="none" strike="noStrike" dirty="0">
                          <a:solidFill>
                            <a:schemeClr val="bg1"/>
                          </a:solidFill>
                          <a:effectLst/>
                          <a:latin typeface="Arial"/>
                        </a:rPr>
                        <a:t>3,63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0" i="0" u="none" strike="noStrike" dirty="0">
                          <a:solidFill>
                            <a:schemeClr val="bg1"/>
                          </a:solidFill>
                          <a:effectLst/>
                          <a:latin typeface="Arial"/>
                        </a:rPr>
                        <a:t>8,3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extLst>
                  <a:ext uri="{0D108BD9-81ED-4DB2-BD59-A6C34878D82A}">
                    <a16:rowId xmlns:a16="http://schemas.microsoft.com/office/drawing/2014/main" val="10008"/>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2541681600"/>
              </p:ext>
            </p:extLst>
          </p:nvPr>
        </p:nvGraphicFramePr>
        <p:xfrm>
          <a:off x="98674" y="1039432"/>
          <a:ext cx="5016500" cy="2552700"/>
        </p:xfrm>
        <a:graphic>
          <a:graphicData uri="http://schemas.openxmlformats.org/drawingml/2006/table">
            <a:tbl>
              <a:tblPr/>
              <a:tblGrid>
                <a:gridCol w="1079500">
                  <a:extLst>
                    <a:ext uri="{9D8B030D-6E8A-4147-A177-3AD203B41FA5}">
                      <a16:colId xmlns:a16="http://schemas.microsoft.com/office/drawing/2014/main" val="20000"/>
                    </a:ext>
                  </a:extLst>
                </a:gridCol>
                <a:gridCol w="7874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gridCol w="787400">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gridCol w="787400">
                  <a:extLst>
                    <a:ext uri="{9D8B030D-6E8A-4147-A177-3AD203B41FA5}">
                      <a16:colId xmlns:a16="http://schemas.microsoft.com/office/drawing/2014/main" val="20005"/>
                    </a:ext>
                  </a:extLst>
                </a:gridCol>
              </a:tblGrid>
              <a:tr h="297180">
                <a:tc>
                  <a:txBody>
                    <a:bodyPr/>
                    <a:lstStyle/>
                    <a:p>
                      <a:pPr algn="l" fontAlgn="b"/>
                      <a:r>
                        <a:rPr lang="fr-FR" sz="1800" b="0" i="0" u="none" strike="noStrike" dirty="0">
                          <a:solidFill>
                            <a:srgbClr val="000000"/>
                          </a:solidFill>
                          <a:effectLst/>
                          <a:latin typeface="Arial"/>
                        </a:rPr>
                        <a:t>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FBFBF"/>
                    </a:solidFill>
                  </a:tcPr>
                </a:tc>
                <a:tc>
                  <a:txBody>
                    <a:bodyPr/>
                    <a:lstStyle/>
                    <a:p>
                      <a:pPr algn="ctr" rtl="0" fontAlgn="b"/>
                      <a:r>
                        <a:rPr lang="fr-FR" sz="1400" b="0" i="0" u="none" strike="noStrike" dirty="0">
                          <a:solidFill>
                            <a:srgbClr val="000000"/>
                          </a:solidFill>
                          <a:effectLst/>
                          <a:latin typeface="Arial"/>
                        </a:rPr>
                        <a:t>WP1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dirty="0">
                          <a:solidFill>
                            <a:srgbClr val="000000"/>
                          </a:solidFill>
                          <a:effectLst/>
                          <a:latin typeface="Arial"/>
                        </a:rPr>
                        <a:t>WP4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tc>
                  <a:txBody>
                    <a:bodyPr/>
                    <a:lstStyle/>
                    <a:p>
                      <a:pPr algn="ctr" rtl="0" fontAlgn="b"/>
                      <a:r>
                        <a:rPr lang="fr-FR" sz="1400" b="0" i="0" u="none" strike="noStrike">
                          <a:solidFill>
                            <a:srgbClr val="000000"/>
                          </a:solidFill>
                          <a:effectLst/>
                          <a:latin typeface="Arial"/>
                        </a:rPr>
                        <a:t>WP5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F5"/>
                    </a:solidFill>
                  </a:tcPr>
                </a:tc>
                <a:extLst>
                  <a:ext uri="{0D108BD9-81ED-4DB2-BD59-A6C34878D82A}">
                    <a16:rowId xmlns:a16="http://schemas.microsoft.com/office/drawing/2014/main" val="10000"/>
                  </a:ext>
                </a:extLst>
              </a:tr>
              <a:tr h="228600">
                <a:tc>
                  <a:txBody>
                    <a:bodyPr/>
                    <a:lstStyle/>
                    <a:p>
                      <a:pPr algn="l" rtl="0" fontAlgn="b"/>
                      <a:r>
                        <a:rPr lang="fr-FR" sz="1400" b="0" i="0" u="none" strike="noStrike" dirty="0">
                          <a:solidFill>
                            <a:srgbClr val="000000"/>
                          </a:solidFill>
                          <a:effectLst/>
                          <a:latin typeface="Arial"/>
                        </a:rPr>
                        <a:t>CNRS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dirty="0">
                          <a:solidFill>
                            <a:srgbClr val="000000"/>
                          </a:solidFill>
                          <a:effectLst/>
                          <a:latin typeface="Arial"/>
                        </a:rPr>
                        <a:t>15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12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algn="l" rtl="0" fontAlgn="b"/>
                      <a:r>
                        <a:rPr lang="fr-FR" sz="1400" b="0" i="0" u="none" strike="noStrike">
                          <a:solidFill>
                            <a:srgbClr val="000000"/>
                          </a:solidFill>
                          <a:effectLst/>
                          <a:latin typeface="Arial"/>
                        </a:rPr>
                        <a:t>UHAM</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dirty="0">
                          <a:solidFill>
                            <a:srgbClr val="000000"/>
                          </a:solidFill>
                          <a:effectLst/>
                          <a:latin typeface="Arial"/>
                        </a:rPr>
                        <a:t>62,2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44,2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17</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5280">
                <a:tc>
                  <a:txBody>
                    <a:bodyPr/>
                    <a:lstStyle/>
                    <a:p>
                      <a:pPr algn="l" rtl="0" fontAlgn="b"/>
                      <a:r>
                        <a:rPr lang="fr-FR" sz="1400" b="0" i="0" u="none" strike="noStrike">
                          <a:solidFill>
                            <a:srgbClr val="000000"/>
                          </a:solidFill>
                          <a:effectLst/>
                          <a:latin typeface="Arial"/>
                        </a:rPr>
                        <a:t>UNIVLEEDS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19,2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20,7</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16,05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3,14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9580">
                <a:tc>
                  <a:txBody>
                    <a:bodyPr/>
                    <a:lstStyle/>
                    <a:p>
                      <a:pPr algn="l" rtl="0" fontAlgn="b"/>
                      <a:r>
                        <a:rPr lang="fr-FR" sz="1400" b="0" i="0" u="none" strike="noStrike">
                          <a:solidFill>
                            <a:srgbClr val="000000"/>
                          </a:solidFill>
                          <a:effectLst/>
                          <a:latin typeface="Arial"/>
                        </a:rPr>
                        <a:t>GLASGOW</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17,6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28,6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26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15,6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4</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7660">
                <a:tc>
                  <a:txBody>
                    <a:bodyPr/>
                    <a:lstStyle/>
                    <a:p>
                      <a:pPr algn="l" rtl="0" fontAlgn="b"/>
                      <a:r>
                        <a:rPr lang="fr-FR" sz="1400" b="0" i="0" u="none" strike="noStrike">
                          <a:solidFill>
                            <a:srgbClr val="000000"/>
                          </a:solidFill>
                          <a:effectLst/>
                          <a:latin typeface="Arial"/>
                        </a:rPr>
                        <a:t>JUELICH</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3</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31</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8600">
                <a:tc>
                  <a:txBody>
                    <a:bodyPr/>
                    <a:lstStyle/>
                    <a:p>
                      <a:pPr algn="l" rtl="0" fontAlgn="b"/>
                      <a:r>
                        <a:rPr lang="fr-FR" sz="1400" b="0" i="0" u="none" strike="noStrike">
                          <a:solidFill>
                            <a:srgbClr val="000000"/>
                          </a:solidFill>
                          <a:effectLst/>
                          <a:latin typeface="Arial"/>
                        </a:rPr>
                        <a:t>CAU</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12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37,6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600">
                <a:tc>
                  <a:txBody>
                    <a:bodyPr/>
                    <a:lstStyle/>
                    <a:p>
                      <a:pPr algn="l" rtl="0" fontAlgn="b"/>
                      <a:r>
                        <a:rPr lang="fr-FR" sz="1400" b="0" i="0" u="none" strike="noStrike">
                          <a:solidFill>
                            <a:srgbClr val="000000"/>
                          </a:solidFill>
                          <a:effectLst/>
                          <a:latin typeface="Arial"/>
                        </a:rPr>
                        <a:t>PSI</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DADEB"/>
                    </a:solidFill>
                  </a:tcPr>
                </a:tc>
                <a:tc>
                  <a:txBody>
                    <a:bodyPr/>
                    <a:lstStyle/>
                    <a:p>
                      <a:pPr algn="ctr" rtl="0" fontAlgn="b"/>
                      <a:r>
                        <a:rPr lang="fr-FR" sz="1400" b="0" i="0" u="none" strike="noStrike">
                          <a:solidFill>
                            <a:srgbClr val="000000"/>
                          </a:solidFill>
                          <a:effectLst/>
                          <a:latin typeface="Arial"/>
                        </a:rPr>
                        <a:t>13,05</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17,76</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a:solidFill>
                            <a:srgbClr val="000000"/>
                          </a:solidFill>
                          <a:effectLst/>
                          <a:latin typeface="Arial"/>
                        </a:rPr>
                        <a:t>0</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fr-FR" sz="1400" b="0" i="0" u="none" strike="noStrike" dirty="0">
                          <a:solidFill>
                            <a:srgbClr val="000000"/>
                          </a:solidFill>
                          <a:effectLst/>
                          <a:latin typeface="Arial"/>
                        </a:rPr>
                        <a:t>2</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600">
                <a:tc>
                  <a:txBody>
                    <a:bodyPr/>
                    <a:lstStyle/>
                    <a:p>
                      <a:pPr algn="r" rtl="0" fontAlgn="b"/>
                      <a:r>
                        <a:rPr lang="fr-FR" sz="1400" b="1" i="0" u="none" strike="noStrike" dirty="0">
                          <a:solidFill>
                            <a:schemeClr val="bg1"/>
                          </a:solidFill>
                          <a:effectLst/>
                          <a:latin typeface="Arial"/>
                        </a:rPr>
                        <a:t>TOTAL</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142,05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133,26</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131,6</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70,65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tc>
                  <a:txBody>
                    <a:bodyPr/>
                    <a:lstStyle/>
                    <a:p>
                      <a:pPr algn="ctr" rtl="0" fontAlgn="b"/>
                      <a:r>
                        <a:rPr lang="fr-FR" sz="1400" b="1" i="0" u="none" strike="noStrike" dirty="0">
                          <a:solidFill>
                            <a:schemeClr val="bg1"/>
                          </a:solidFill>
                          <a:effectLst/>
                          <a:latin typeface="Arial"/>
                        </a:rPr>
                        <a:t>41,14</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F7F7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89658675"/>
      </p:ext>
    </p:extLst>
  </p:cSld>
  <p:clrMapOvr>
    <a:masterClrMapping/>
  </p:clrMapOvr>
</p:sld>
</file>

<file path=ppt/theme/theme1.xml><?xml version="1.0" encoding="utf-8"?>
<a:theme xmlns:a="http://schemas.openxmlformats.org/drawingml/2006/main" name="1_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BC4D5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dirty="0">
            <a:latin typeface="Arial" pitchFamily="34" charset="0"/>
            <a:cs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449263" rtl="0" eaLnBrk="0" fontAlgn="base" latinLnBrk="0" hangingPunct="0">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pitchFamily="34" charset="0"/>
            <a:cs typeface="Arial" pitchFamily="34" charset="0"/>
          </a:defRPr>
        </a:defPPr>
      </a:lstStyle>
    </a:lnDef>
    <a:txDef>
      <a:spPr>
        <a:noFill/>
      </a:spPr>
      <a:bodyPr wrap="square" rtlCol="0">
        <a:spAutoFit/>
      </a:bodyPr>
      <a:lstStyle>
        <a:defPPr algn="l">
          <a:defRPr dirty="0">
            <a:solidFill>
              <a:schemeClr val="tx1"/>
            </a:solidFill>
          </a:defRPr>
        </a:defPPr>
      </a:lstStyle>
    </a:tx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4220</TotalTime>
  <Words>2651</Words>
  <Application>Microsoft Office PowerPoint</Application>
  <PresentationFormat>Personnalisé</PresentationFormat>
  <Paragraphs>709</Paragraphs>
  <Slides>37</Slides>
  <Notes>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37</vt:i4>
      </vt:variant>
    </vt:vector>
  </HeadingPairs>
  <TitlesOfParts>
    <vt:vector size="48" baseType="lpstr">
      <vt:lpstr>Arial</vt:lpstr>
      <vt:lpstr>Calibri</vt:lpstr>
      <vt:lpstr>Century Gothic</vt:lpstr>
      <vt:lpstr>Lucida Sans Unicode</vt:lpstr>
      <vt:lpstr>Mistral</vt:lpstr>
      <vt:lpstr>Stencil</vt:lpstr>
      <vt:lpstr>Symbol</vt:lpstr>
      <vt:lpstr>Times New Roman</vt:lpstr>
      <vt:lpstr>Verdana</vt:lpstr>
      <vt:lpstr>Wingdings</vt:lpstr>
      <vt:lpstr>1_Modèle par défaut</vt:lpstr>
      <vt:lpstr>WP5: Management, Dissemination, Exploitation of results</vt:lpstr>
      <vt:lpstr>INTRODUCTION</vt:lpstr>
      <vt:lpstr>Outline</vt:lpstr>
      <vt:lpstr>Use of Person-Months in WP5</vt:lpstr>
      <vt:lpstr>Présentation PowerPoint</vt:lpstr>
      <vt:lpstr>Présentation PowerPoint</vt:lpstr>
      <vt:lpstr>T5.1: Timeframe and Workplan</vt:lpstr>
      <vt:lpstr>T5.1: Internal Communication</vt:lpstr>
      <vt:lpstr>T5.1: Use of resources: Person-Months 1/2</vt:lpstr>
      <vt:lpstr>T5.1: Use of resources: Person-Months 2/2</vt:lpstr>
      <vt:lpstr>T5.1: Use of ressources: Costs</vt:lpstr>
      <vt:lpstr>Présentation PowerPoint</vt:lpstr>
      <vt:lpstr>T5.2: Research progress</vt:lpstr>
      <vt:lpstr>T5.2: Project monitoring</vt:lpstr>
      <vt:lpstr>Task 5.2: Risk management</vt:lpstr>
      <vt:lpstr>Présentation PowerPoint</vt:lpstr>
      <vt:lpstr>T5.3: internal and external communication</vt:lpstr>
      <vt:lpstr>T5.3: Communication &amp; Dissemination activities</vt:lpstr>
      <vt:lpstr>T5.3: High impact publications</vt:lpstr>
      <vt:lpstr>T5.3: Open Access</vt:lpstr>
      <vt:lpstr>T5.3: Targeted audiences</vt:lpstr>
      <vt:lpstr>Présentation PowerPoint</vt:lpstr>
      <vt:lpstr>Task 5.4: Strategy for exploitation of results</vt:lpstr>
      <vt:lpstr>Présentation PowerPoint</vt:lpstr>
      <vt:lpstr>Présentation PowerPoint</vt:lpstr>
      <vt:lpstr>Présentation PowerPoint</vt:lpstr>
      <vt:lpstr>Présentation PowerPoint</vt:lpstr>
      <vt:lpstr>Présentation PowerPoint</vt:lpstr>
      <vt:lpstr>T5.5: gender equality</vt:lpstr>
      <vt:lpstr>Milestones</vt:lpstr>
      <vt:lpstr>Milestones</vt:lpstr>
      <vt:lpstr>Deliverables</vt:lpstr>
      <vt:lpstr>Deliverables</vt:lpstr>
      <vt:lpstr>Deliverables</vt:lpstr>
      <vt:lpstr>Further activities</vt:lpstr>
      <vt:lpstr>Further activities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friederich</dc:creator>
  <dc:description>Modèle trtco version 7.0.3</dc:description>
  <cp:lastModifiedBy>Benoit Pilorget</cp:lastModifiedBy>
  <cp:revision>1608</cp:revision>
  <cp:lastPrinted>2004-11-26T13:01:56Z</cp:lastPrinted>
  <dcterms:created xsi:type="dcterms:W3CDTF">2006-01-23T17:23:37Z</dcterms:created>
  <dcterms:modified xsi:type="dcterms:W3CDTF">2017-04-21T22:47:45Z</dcterms:modified>
</cp:coreProperties>
</file>